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4"/>
  </p:sldMasterIdLst>
  <p:notesMasterIdLst>
    <p:notesMasterId r:id="rId25"/>
  </p:notesMasterIdLst>
  <p:handoutMasterIdLst>
    <p:handoutMasterId r:id="rId26"/>
  </p:handoutMasterIdLst>
  <p:sldIdLst>
    <p:sldId id="284" r:id="rId5"/>
    <p:sldId id="267" r:id="rId6"/>
    <p:sldId id="272" r:id="rId7"/>
    <p:sldId id="308" r:id="rId8"/>
    <p:sldId id="296" r:id="rId9"/>
    <p:sldId id="304" r:id="rId10"/>
    <p:sldId id="309" r:id="rId11"/>
    <p:sldId id="305" r:id="rId12"/>
    <p:sldId id="307" r:id="rId13"/>
    <p:sldId id="306" r:id="rId14"/>
    <p:sldId id="287" r:id="rId15"/>
    <p:sldId id="298" r:id="rId16"/>
    <p:sldId id="299" r:id="rId17"/>
    <p:sldId id="300" r:id="rId18"/>
    <p:sldId id="301" r:id="rId19"/>
    <p:sldId id="295" r:id="rId20"/>
    <p:sldId id="302" r:id="rId21"/>
    <p:sldId id="303" r:id="rId22"/>
    <p:sldId id="297" r:id="rId23"/>
    <p:sldId id="266" r:id="rId24"/>
  </p:sldIdLst>
  <p:sldSz cx="12192000" cy="6858000"/>
  <p:notesSz cx="6858000" cy="9144000"/>
  <p:defaultTextStyle>
    <a:defPPr rtl="0"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55"/>
    <a:srgbClr val="1111A3"/>
    <a:srgbClr val="214A30"/>
    <a:srgbClr val="18181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34" autoAdjust="0"/>
    <p:restoredTop sz="96374" autoAdjust="0"/>
  </p:normalViewPr>
  <p:slideViewPr>
    <p:cSldViewPr snapToGrid="0">
      <p:cViewPr varScale="1">
        <p:scale>
          <a:sx n="111" d="100"/>
          <a:sy n="111" d="100"/>
        </p:scale>
        <p:origin x="74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9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EA3F540-FE87-41E9-A235-D9041E0E0A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4C17DD8-84AF-4EB9-9557-AB1C0330B3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658AD-667A-447C-9390-E71043034E97}" type="datetimeFigureOut">
              <a:rPr lang="fr-FR" smtClean="0"/>
              <a:t>15/06/2022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439DE42-9A3A-46E5-8973-C9B0B4C462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BFFAC62-5CB8-4CC9-8DC9-D2E88251AB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B129A-2B19-4071-964D-74643083C4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192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E04F4-FA29-4B09-BCF4-65FEC86DEAEF}" type="datetimeFigureOut">
              <a:rPr lang="fr-FR" smtClean="0"/>
              <a:t>15/06/2022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dirty="0"/>
              <a:t>Modifiez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C17D2-97F6-442D-8E69-9D298721DAF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3421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1139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8596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4886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0277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1932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9975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8093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60813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5836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07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1077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2446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0645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0065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4663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8761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3980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621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4187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19D660A-ECF6-481C-9B60-C152AC7044BB}" type="datetime1">
              <a:rPr lang="fr-FR" noProof="0" smtClean="0"/>
              <a:t>15/06/2022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a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0301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au texte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44B737-BAAB-4FD6-992F-98A387278F79}" type="datetime1">
              <a:rPr lang="fr-FR" noProof="0" smtClean="0"/>
              <a:t>15/06/2022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5470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au texte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774923" y="675726"/>
            <a:ext cx="7896279" cy="5183073"/>
          </a:xfrm>
        </p:spPr>
        <p:txBody>
          <a:bodyPr vert="eaVert" rtlCol="0" anchor="t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5F38C2D-E1AD-4379-A5CC-F384D07BF2BA}" type="datetime1">
              <a:rPr lang="fr-FR" noProof="0" smtClean="0"/>
              <a:t>15/06/2022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a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9152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81192" y="2180496"/>
            <a:ext cx="11029615" cy="3678303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36F770-2C02-4913-A33E-F30119A8EF88}" type="datetime1">
              <a:rPr lang="fr-FR" noProof="0" smtClean="0"/>
              <a:t>15/06/2022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399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E4E4C2E9-EBCE-47E6-B14A-8CCFB5877A3A}" type="datetime1">
              <a:rPr lang="fr-FR" noProof="0" smtClean="0"/>
              <a:t>15/06/2022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90929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nu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à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6B395B-FC0A-4FB9-AB72-5EAD4FFFCBE3}" type="datetime1">
              <a:rPr lang="fr-FR" noProof="0" smtClean="0"/>
              <a:t>15/06/2022</a:t>
            </a:fld>
            <a:endParaRPr lang="fr-FR" noProof="0"/>
          </a:p>
        </p:txBody>
      </p:sp>
      <p:sp>
        <p:nvSpPr>
          <p:cNvPr id="6" name="Espace réservé a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68716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re 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87219" y="2250892"/>
            <a:ext cx="5087075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 4"/>
          <p:cNvSpPr>
            <a:spLocks noGrp="1"/>
          </p:cNvSpPr>
          <p:nvPr>
            <p:ph type="body" sz="quarter" idx="3" hasCustomPrompt="1"/>
          </p:nvPr>
        </p:nvSpPr>
        <p:spPr>
          <a:xfrm>
            <a:off x="6523735" y="2250892"/>
            <a:ext cx="5087073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à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201069-9664-47E2-8F0B-1AE85DF9CFA4}" type="datetime1">
              <a:rPr lang="fr-FR" noProof="0" smtClean="0"/>
              <a:t>15/06/2022</a:t>
            </a:fld>
            <a:endParaRPr lang="fr-FR" noProof="0"/>
          </a:p>
        </p:txBody>
      </p:sp>
      <p:sp>
        <p:nvSpPr>
          <p:cNvPr id="8" name="Espace réservé a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2857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à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1FAC92-A9AF-4A07-9FBA-F647608AB07B}" type="datetime1">
              <a:rPr lang="fr-FR" noProof="0" smtClean="0"/>
              <a:t>15/06/2022</a:t>
            </a:fld>
            <a:endParaRPr lang="fr-FR" noProof="0"/>
          </a:p>
        </p:txBody>
      </p:sp>
      <p:sp>
        <p:nvSpPr>
          <p:cNvPr id="4" name="Espace réservé a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6431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DB2C01-F30B-4179-BA04-A8ECE0ECC909}" type="datetime1">
              <a:rPr lang="fr-FR" noProof="0" smtClean="0"/>
              <a:t>15/06/2022</a:t>
            </a:fld>
            <a:endParaRPr lang="fr-FR" noProof="0"/>
          </a:p>
        </p:txBody>
      </p:sp>
      <p:sp>
        <p:nvSpPr>
          <p:cNvPr id="3" name="Espace réservé a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1269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47816" y="601200"/>
            <a:ext cx="11292840" cy="4204800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à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EA7744E9-9648-48DA-B33D-2DEAC9192E81}" type="datetime1">
              <a:rPr lang="fr-FR" noProof="0" smtClean="0"/>
              <a:t>15/06/2022</a:t>
            </a:fld>
            <a:endParaRPr lang="fr-FR" noProof="0"/>
          </a:p>
        </p:txBody>
      </p:sp>
      <p:sp>
        <p:nvSpPr>
          <p:cNvPr id="6" name="Espace réservé a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2329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à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80482B-311F-48A8-9A95-A022EF9D97A5}" type="datetime1">
              <a:rPr lang="fr-FR" noProof="0" smtClean="0"/>
              <a:t>15/06/2022</a:t>
            </a:fld>
            <a:endParaRPr lang="fr-FR" noProof="0"/>
          </a:p>
        </p:txBody>
      </p:sp>
      <p:sp>
        <p:nvSpPr>
          <p:cNvPr id="6" name="Espace réservé a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28080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au titre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4B992562-C466-488D-88D1-41F3F31AF337}" type="datetime1">
              <a:rPr lang="fr-FR" noProof="0" smtClean="0"/>
              <a:t>15/06/2022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a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8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7.wdp"/><Relationship Id="rId3" Type="http://schemas.openxmlformats.org/officeDocument/2006/relationships/image" Target="../media/image18.jpg"/><Relationship Id="rId7" Type="http://schemas.openxmlformats.org/officeDocument/2006/relationships/image" Target="../media/image5.jpg"/><Relationship Id="rId12" Type="http://schemas.openxmlformats.org/officeDocument/2006/relationships/image" Target="../media/image21.png"/><Relationship Id="rId17" Type="http://schemas.microsoft.com/office/2007/relationships/hdphoto" Target="../media/hdphoto3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13.png"/><Relationship Id="rId1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microsoft.com/office/2007/relationships/hdphoto" Target="../media/hdphoto5.wdp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microsoft.com/office/2007/relationships/hdphoto" Target="../media/hdphoto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microsoft.com/office/2007/relationships/hdphoto" Target="../media/hdphoto5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jpg"/><Relationship Id="rId7" Type="http://schemas.microsoft.com/office/2007/relationships/hdphoto" Target="../media/hdphoto6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5.jp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jpg"/><Relationship Id="rId7" Type="http://schemas.microsoft.com/office/2007/relationships/hdphoto" Target="../media/hdphoto3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5.jpg"/><Relationship Id="rId9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g"/><Relationship Id="rId7" Type="http://schemas.microsoft.com/office/2007/relationships/hdphoto" Target="../media/hdphoto5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5.jpg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5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NL0w6GBEjK0" TargetMode="External"/><Relationship Id="rId4" Type="http://schemas.openxmlformats.org/officeDocument/2006/relationships/hyperlink" Target="https://www.youtube.com/watch?v=9j5C2DVvOx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NL0w6GBEjK0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5.jp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4E590AE-6AD2-48EF-A35B-19E6501AA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204767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321220D-B7CD-4801-ADB3-688AC01AE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5562C46-2675-435A-8DB5-548F78371873}"/>
              </a:ext>
            </a:extLst>
          </p:cNvPr>
          <p:cNvSpPr txBox="1"/>
          <p:nvPr/>
        </p:nvSpPr>
        <p:spPr>
          <a:xfrm>
            <a:off x="0" y="401682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New XP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Metal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Detector</a:t>
            </a:r>
          </a:p>
          <a:p>
            <a:pPr algn="ctr"/>
            <a:r>
              <a:rPr lang="fr-FR" sz="1200" dirty="0">
                <a:solidFill>
                  <a:schemeClr val="bg1"/>
                </a:solidFill>
                <a:latin typeface="Sui Generis Rg" panose="020B0605020204020004" pitchFamily="34" charset="0"/>
              </a:rPr>
              <a:t>15/06/2022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F0DFC18-6E77-4BE6-88D2-DA3BC669D8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21" t="31606" r="36284" b="35250"/>
          <a:stretch/>
        </p:blipFill>
        <p:spPr>
          <a:xfrm>
            <a:off x="4320561" y="958184"/>
            <a:ext cx="3792243" cy="316255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258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1A6E082-A69D-F377-35C0-0F4917B2C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33"/>
            <a:ext cx="12191999" cy="685800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14A3AD-10ED-42D6-8941-A1E5EF088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75"/>
            <a:ext cx="12192000" cy="56841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0AB7BD3-4866-434D-9B79-CA0D7D99102B}"/>
              </a:ext>
            </a:extLst>
          </p:cNvPr>
          <p:cNvSpPr txBox="1"/>
          <p:nvPr/>
        </p:nvSpPr>
        <p:spPr>
          <a:xfrm>
            <a:off x="0" y="1452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DEUS II  Wireless </a:t>
            </a:r>
            <a:r>
              <a:rPr lang="fr-FR" sz="28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Universe</a:t>
            </a:r>
            <a:endParaRPr lang="fr-FR" sz="28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304AAD-7A10-B888-5D98-ED233CF895AE}"/>
              </a:ext>
            </a:extLst>
          </p:cNvPr>
          <p:cNvSpPr txBox="1"/>
          <p:nvPr/>
        </p:nvSpPr>
        <p:spPr>
          <a:xfrm>
            <a:off x="4358433" y="3987990"/>
            <a:ext cx="17375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WSA </a:t>
            </a:r>
            <a:r>
              <a:rPr lang="fr-FR" sz="30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20F3A06-905B-F187-2577-7F18D86B42CB}"/>
              </a:ext>
            </a:extLst>
          </p:cNvPr>
          <p:cNvSpPr txBox="1"/>
          <p:nvPr/>
        </p:nvSpPr>
        <p:spPr>
          <a:xfrm>
            <a:off x="4358432" y="3987990"/>
            <a:ext cx="17375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WS</a:t>
            </a:r>
            <a:r>
              <a:rPr lang="fr-FR" sz="3000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E52DEC4-9018-75D0-B610-D81BBBCF7354}"/>
              </a:ext>
            </a:extLst>
          </p:cNvPr>
          <p:cNvSpPr txBox="1"/>
          <p:nvPr/>
        </p:nvSpPr>
        <p:spPr>
          <a:xfrm>
            <a:off x="4349468" y="3987989"/>
            <a:ext cx="17375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D2</a:t>
            </a:r>
            <a:r>
              <a:rPr lang="fr-FR" sz="3000" dirty="0">
                <a:solidFill>
                  <a:srgbClr val="FF0000"/>
                </a:solidFill>
                <a:latin typeface="Sui Generis Rg" panose="020B0605020204020004" pitchFamily="34" charset="0"/>
              </a:rPr>
              <a:t>-</a:t>
            </a:r>
            <a:r>
              <a:rPr lang="fr-FR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RC</a:t>
            </a:r>
            <a:endParaRPr lang="fr-FR" sz="3000" dirty="0">
              <a:solidFill>
                <a:srgbClr val="FF0000"/>
              </a:solidFill>
              <a:latin typeface="Sui Generis Rg" panose="020B06050202040200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518BA22-0745-C428-B339-319E2C6D0F04}"/>
              </a:ext>
            </a:extLst>
          </p:cNvPr>
          <p:cNvSpPr txBox="1"/>
          <p:nvPr/>
        </p:nvSpPr>
        <p:spPr>
          <a:xfrm>
            <a:off x="4349468" y="3987988"/>
            <a:ext cx="24099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WSA</a:t>
            </a:r>
            <a:r>
              <a:rPr lang="fr-FR" sz="15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30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fr-FR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-XL</a:t>
            </a:r>
            <a:endParaRPr lang="fr-FR" sz="3000" dirty="0">
              <a:solidFill>
                <a:srgbClr val="FF0000"/>
              </a:solidFill>
              <a:latin typeface="Sui Generis Rg" panose="020B06050202040200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10D25BE-8D2E-EB08-9A5B-52F96D8246C5}"/>
              </a:ext>
            </a:extLst>
          </p:cNvPr>
          <p:cNvSpPr txBox="1"/>
          <p:nvPr/>
        </p:nvSpPr>
        <p:spPr>
          <a:xfrm>
            <a:off x="4537726" y="3993450"/>
            <a:ext cx="24099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BH-01</a:t>
            </a:r>
            <a:endParaRPr lang="fr-FR" sz="3000" dirty="0">
              <a:solidFill>
                <a:srgbClr val="FF0000"/>
              </a:solidFill>
              <a:latin typeface="Sui Generis Rg" panose="020B06050202040200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89E7DA3-E284-CDE6-A1D5-F1F9CD0DC89F}"/>
              </a:ext>
            </a:extLst>
          </p:cNvPr>
          <p:cNvSpPr txBox="1"/>
          <p:nvPr/>
        </p:nvSpPr>
        <p:spPr>
          <a:xfrm>
            <a:off x="4640063" y="3996492"/>
            <a:ext cx="16441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MI-</a:t>
            </a:r>
            <a:r>
              <a:rPr lang="fr-FR" sz="3000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7B4736E-8725-CF1D-5890-B3E88287B0AD}"/>
              </a:ext>
            </a:extLst>
          </p:cNvPr>
          <p:cNvSpPr txBox="1"/>
          <p:nvPr/>
        </p:nvSpPr>
        <p:spPr>
          <a:xfrm>
            <a:off x="4358431" y="3991030"/>
            <a:ext cx="2198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D22</a:t>
            </a:r>
            <a:r>
              <a:rPr lang="fr-FR" sz="3000" dirty="0">
                <a:solidFill>
                  <a:srgbClr val="FF0000"/>
                </a:solidFill>
                <a:latin typeface="Sui Generis Rg" panose="020B0605020204020004" pitchFamily="34" charset="0"/>
              </a:rPr>
              <a:t>FMF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A65B396-F598-1BA2-4789-8DDDB4498C22}"/>
              </a:ext>
            </a:extLst>
          </p:cNvPr>
          <p:cNvSpPr txBox="1"/>
          <p:nvPr/>
        </p:nvSpPr>
        <p:spPr>
          <a:xfrm>
            <a:off x="4349467" y="3975293"/>
            <a:ext cx="2198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D28</a:t>
            </a:r>
            <a:r>
              <a:rPr lang="fr-FR" sz="3000" dirty="0">
                <a:solidFill>
                  <a:srgbClr val="FF0000"/>
                </a:solidFill>
                <a:latin typeface="Sui Generis Rg" panose="020B0605020204020004" pitchFamily="34" charset="0"/>
              </a:rPr>
              <a:t>FMF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E63500E-C7BF-BE32-B591-8489D678A335}"/>
              </a:ext>
            </a:extLst>
          </p:cNvPr>
          <p:cNvSpPr txBox="1"/>
          <p:nvPr/>
        </p:nvSpPr>
        <p:spPr>
          <a:xfrm>
            <a:off x="4149792" y="3992591"/>
            <a:ext cx="274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D3428</a:t>
            </a:r>
            <a:r>
              <a:rPr lang="fr-FR" sz="3000" dirty="0">
                <a:solidFill>
                  <a:srgbClr val="FF0000"/>
                </a:solidFill>
                <a:latin typeface="Sui Generis Rg" panose="020B0605020204020004" pitchFamily="34" charset="0"/>
              </a:rPr>
              <a:t>FMF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9CB0A5F-B202-7E11-DAB8-7126BC3B7338}"/>
              </a:ext>
            </a:extLst>
          </p:cNvPr>
          <p:cNvSpPr txBox="1"/>
          <p:nvPr/>
        </p:nvSpPr>
        <p:spPr>
          <a:xfrm>
            <a:off x="4243522" y="3999375"/>
            <a:ext cx="24099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i="1" dirty="0">
                <a:solidFill>
                  <a:schemeClr val="bg1"/>
                </a:solidFill>
                <a:latin typeface="Hemi Head Rg" panose="020B0703040202080204" pitchFamily="34" charset="0"/>
              </a:rPr>
              <a:t>GO TERRAIN</a:t>
            </a:r>
            <a:endParaRPr lang="fr-FR" sz="3000" i="1" dirty="0">
              <a:solidFill>
                <a:srgbClr val="FF0000"/>
              </a:solidFill>
              <a:latin typeface="Hemi Head Rg" panose="020B070304020208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C90BE00-E9A0-D1E5-CF77-EBC5A11BB862}"/>
              </a:ext>
            </a:extLst>
          </p:cNvPr>
          <p:cNvSpPr txBox="1"/>
          <p:nvPr/>
        </p:nvSpPr>
        <p:spPr>
          <a:xfrm>
            <a:off x="-2" y="3303884"/>
            <a:ext cx="12192001" cy="116955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fr-FR" sz="2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algn="ctr"/>
            <a:r>
              <a:rPr lang="fr-FR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All </a:t>
            </a:r>
            <a:r>
              <a:rPr lang="fr-FR" sz="30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devices</a:t>
            </a:r>
            <a:r>
              <a:rPr lang="fr-FR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30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communicate</a:t>
            </a:r>
            <a:r>
              <a:rPr lang="fr-FR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30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wirelessly</a:t>
            </a:r>
            <a:endParaRPr lang="fr-FR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algn="ctr"/>
            <a:endParaRPr lang="fr-FR" sz="20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49F8C4-7238-1960-470F-5B9C55110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24" y="773450"/>
            <a:ext cx="2408490" cy="95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4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09856 -0.31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5" y="-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04661 -0.3986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12135 -0.3655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05925 -0.3747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-1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15157 -0.27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path" presetSubtype="0" accel="50000" decel="5000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95833E-6 -2.22222E-6 L -0.1349 0.2877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900"/>
                            </p:stCondLst>
                            <p:childTnLst>
                              <p:par>
                                <p:cTn id="87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2" presetClass="path" presetSubtype="0" accel="50000" decel="5000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5E-6 2.59259E-6 L -0.1625 0.1157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00"/>
                            </p:stCondLst>
                            <p:childTnLst>
                              <p:par>
                                <p:cTn id="102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42" presetClass="path" presetSubtype="0" accel="50000" decel="5000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1.66667E-6 2.59259E-6 L -0.17539 -0.0923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6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17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42" presetClass="path" presetSubtype="0" accel="50000" decel="5000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125E-6 3.33333E-6 L 0.2151 -0.17408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700"/>
                            </p:stCondLst>
                            <p:childTnLst>
                              <p:par>
                                <p:cTn id="132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-1.48148E-6 L 0.10482 0.32871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4" y="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500"/>
                            </p:stCondLst>
                            <p:childTnLst>
                              <p:par>
                                <p:cTn id="147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10" grpId="0"/>
      <p:bldP spid="10" grpId="1"/>
      <p:bldP spid="10" grpId="2"/>
      <p:bldP spid="13" grpId="0"/>
      <p:bldP spid="13" grpId="1"/>
      <p:bldP spid="13" grpId="2"/>
      <p:bldP spid="14" grpId="0"/>
      <p:bldP spid="14" grpId="1"/>
      <p:bldP spid="14" grpId="2"/>
      <p:bldP spid="15" grpId="0"/>
      <p:bldP spid="15" grpId="1"/>
      <p:bldP spid="15" grpId="2"/>
      <p:bldP spid="16" grpId="0"/>
      <p:bldP spid="16" grpId="1"/>
      <p:bldP spid="16" grpId="2"/>
      <p:bldP spid="17" grpId="0"/>
      <p:bldP spid="17" grpId="1"/>
      <p:bldP spid="17" grpId="2"/>
      <p:bldP spid="18" grpId="0"/>
      <p:bldP spid="18" grpId="1"/>
      <p:bldP spid="18" grpId="2"/>
      <p:bldP spid="19" grpId="0"/>
      <p:bldP spid="19" grpId="1"/>
      <p:bldP spid="19" grpId="2"/>
      <p:bldP spid="20" grpId="0"/>
      <p:bldP spid="20" grpId="1"/>
      <p:bldP spid="20" grpId="2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rganigramme : Procédé 26">
            <a:extLst>
              <a:ext uri="{FF2B5EF4-FFF2-40B4-BE49-F238E27FC236}">
                <a16:creationId xmlns:a16="http://schemas.microsoft.com/office/drawing/2014/main" id="{768BF9A3-CFE6-48D0-94DA-154437F09108}"/>
              </a:ext>
            </a:extLst>
          </p:cNvPr>
          <p:cNvSpPr/>
          <p:nvPr/>
        </p:nvSpPr>
        <p:spPr>
          <a:xfrm>
            <a:off x="3670154" y="2052914"/>
            <a:ext cx="8525654" cy="987739"/>
          </a:xfrm>
          <a:prstGeom prst="flowChartProcess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2441312-333A-451E-9C25-63F6EB998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2115" y="2654918"/>
            <a:ext cx="6941444" cy="4892598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790538" y="4283223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186661E-2C55-479E-995F-8EB62C8D85A7}"/>
              </a:ext>
            </a:extLst>
          </p:cNvPr>
          <p:cNvSpPr txBox="1"/>
          <p:nvPr/>
        </p:nvSpPr>
        <p:spPr>
          <a:xfrm>
            <a:off x="3945633" y="2336986"/>
            <a:ext cx="8241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  <a:latin typeface="Sui Generis Rg" panose="020B0605020204020004" pitchFamily="34" charset="0"/>
              </a:rPr>
              <a:t>Options*</a:t>
            </a:r>
            <a:r>
              <a:rPr lang="fr-FR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:        WS6        /       WSA II       /    WSA II-XL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CCCB38C5-25DF-4EF1-BD55-6E2E2F0B4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9159" y="1115452"/>
            <a:ext cx="1813631" cy="1249793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9541D267-F54D-4865-932F-736087335BEC}"/>
              </a:ext>
            </a:extLst>
          </p:cNvPr>
          <p:cNvSpPr txBox="1"/>
          <p:nvPr/>
        </p:nvSpPr>
        <p:spPr>
          <a:xfrm>
            <a:off x="284154" y="780066"/>
            <a:ext cx="4465166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 </a:t>
            </a:r>
            <a:r>
              <a:rPr lang="en-US" sz="20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000" i="1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FULL</a:t>
            </a:r>
          </a:p>
          <a:p>
            <a:endParaRPr lang="en-US" sz="600" i="1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r>
              <a:rPr lang="en-US" sz="1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DEUS2-22FMFRCWS6</a:t>
            </a:r>
          </a:p>
          <a:p>
            <a:r>
              <a:rPr lang="en-US" sz="1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DEUS2-28FMFRCWS6</a:t>
            </a:r>
          </a:p>
          <a:p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 </a:t>
            </a:r>
            <a:r>
              <a:rPr lang="en-US" sz="20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000" i="1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RC</a:t>
            </a:r>
          </a:p>
          <a:p>
            <a:endParaRPr lang="en-US" sz="600" i="1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r>
              <a:rPr lang="en-US" sz="1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DEUS2-22FMFRC</a:t>
            </a:r>
          </a:p>
          <a:p>
            <a:r>
              <a:rPr lang="en-US" sz="1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DEUS2-28FMFRC</a:t>
            </a:r>
          </a:p>
          <a:p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433D4BB6-5BCE-4F98-87A8-A1499F9A15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75"/>
            <a:ext cx="12192000" cy="568411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96865D8A-D6B2-4822-94F4-28AB61F44C1C}"/>
              </a:ext>
            </a:extLst>
          </p:cNvPr>
          <p:cNvSpPr txBox="1"/>
          <p:nvPr/>
        </p:nvSpPr>
        <p:spPr>
          <a:xfrm>
            <a:off x="0" y="23756"/>
            <a:ext cx="12049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 II Range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is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growing</a:t>
            </a:r>
            <a:endParaRPr lang="fr-FR" sz="2800" dirty="0"/>
          </a:p>
        </p:txBody>
      </p:sp>
      <p:sp>
        <p:nvSpPr>
          <p:cNvPr id="17" name="Organigramme : Procédé 16">
            <a:extLst>
              <a:ext uri="{FF2B5EF4-FFF2-40B4-BE49-F238E27FC236}">
                <a16:creationId xmlns:a16="http://schemas.microsoft.com/office/drawing/2014/main" id="{F4FF92DF-30D1-E1ED-597C-DF6790AF1ED2}"/>
              </a:ext>
            </a:extLst>
          </p:cNvPr>
          <p:cNvSpPr/>
          <p:nvPr/>
        </p:nvSpPr>
        <p:spPr>
          <a:xfrm>
            <a:off x="4749320" y="4343364"/>
            <a:ext cx="7442680" cy="987739"/>
          </a:xfrm>
          <a:prstGeom prst="flowChartProcess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7FD5B43-5E72-9F1E-CAC0-2F2C71F98C43}"/>
              </a:ext>
            </a:extLst>
          </p:cNvPr>
          <p:cNvSpPr txBox="1"/>
          <p:nvPr/>
        </p:nvSpPr>
        <p:spPr>
          <a:xfrm>
            <a:off x="4888373" y="4645336"/>
            <a:ext cx="7160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  <a:latin typeface="Sui Generis Rg" panose="020B0605020204020004" pitchFamily="34" charset="0"/>
              </a:rPr>
              <a:t>More options*</a:t>
            </a:r>
            <a:r>
              <a:rPr lang="fr-FR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:       BH-01      /    Adapter + FX03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6B54E0F-3452-44E3-82C2-656DBB1D4E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17216"/>
          <a:stretch/>
        </p:blipFill>
        <p:spPr>
          <a:xfrm>
            <a:off x="6545582" y="3142920"/>
            <a:ext cx="2672754" cy="1564113"/>
          </a:xfrm>
          <a:prstGeom prst="rect">
            <a:avLst/>
          </a:prstGeom>
        </p:spPr>
      </p:pic>
      <p:pic>
        <p:nvPicPr>
          <p:cNvPr id="15" name="Picture 2" descr="casque fx03">
            <a:extLst>
              <a:ext uri="{FF2B5EF4-FFF2-40B4-BE49-F238E27FC236}">
                <a16:creationId xmlns:a16="http://schemas.microsoft.com/office/drawing/2014/main" id="{1DBD78D7-A883-8BFF-0078-A9DB9A361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634" y="2845741"/>
            <a:ext cx="2750165" cy="2210710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9D3C7CA-DCDF-4050-2EC5-5E1A2EBB05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7590" y="3923589"/>
            <a:ext cx="1034782" cy="831786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F742536-267E-FCBE-FEDF-0F5409BBB0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4981" y="22630"/>
            <a:ext cx="1813631" cy="234330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4DC0636-9CF2-5373-9708-25EE386A5BA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8269" y="990045"/>
            <a:ext cx="2060968" cy="14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7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animBg="1"/>
      <p:bldP spid="12" grpId="0"/>
      <p:bldP spid="38" grpId="0" uiExpand="1"/>
      <p:bldP spid="30" grpId="0" uiExpand="1" build="p"/>
      <p:bldP spid="17" grpId="0" uiExpand="1" animBg="1"/>
      <p:bldP spid="18" grpId="0" uiExpan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 47">
            <a:extLst>
              <a:ext uri="{FF2B5EF4-FFF2-40B4-BE49-F238E27FC236}">
                <a16:creationId xmlns:a16="http://schemas.microsoft.com/office/drawing/2014/main" id="{433D4BB6-5BCE-4F98-87A8-A1499F9A1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830"/>
            <a:ext cx="12192000" cy="568411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96865D8A-D6B2-4822-94F4-28AB61F44C1C}"/>
              </a:ext>
            </a:extLst>
          </p:cNvPr>
          <p:cNvSpPr txBox="1"/>
          <p:nvPr/>
        </p:nvSpPr>
        <p:spPr>
          <a:xfrm>
            <a:off x="0" y="-97452"/>
            <a:ext cx="12049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Do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it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Yourself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: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make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your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own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bundles</a:t>
            </a:r>
            <a:endParaRPr lang="fr-FR" sz="28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541D267-F54D-4865-932F-736087335BEC}"/>
              </a:ext>
            </a:extLst>
          </p:cNvPr>
          <p:cNvSpPr txBox="1"/>
          <p:nvPr/>
        </p:nvSpPr>
        <p:spPr>
          <a:xfrm>
            <a:off x="277906" y="2484113"/>
            <a:ext cx="11771193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</a:t>
            </a:r>
            <a:r>
              <a:rPr lang="en-US" sz="2800" i="1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8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RC + WS</a:t>
            </a:r>
            <a:r>
              <a:rPr lang="en-US" sz="28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  <a:r>
              <a:rPr lang="en-US" sz="2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, the DEUS</a:t>
            </a:r>
            <a:r>
              <a:rPr lang="en-US" sz="1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2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en-US" sz="2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FULL you are selling since the launch</a:t>
            </a:r>
          </a:p>
          <a:p>
            <a:pPr marL="457200" indent="-457200">
              <a:buFont typeface="+mj-lt"/>
              <a:buAutoNum type="arabicPeriod"/>
            </a:pPr>
            <a:endParaRPr lang="en-US" sz="1900" cap="none" dirty="0">
              <a:ln w="3175">
                <a:noFill/>
              </a:ln>
              <a:solidFill>
                <a:schemeClr val="bg1"/>
              </a:solidFill>
              <a:latin typeface="Sui Generis Rg" panose="020B0605020204020004" pitchFamily="34" charset="0"/>
              <a:sym typeface="Wingdings" panose="05000000000000000000" pitchFamily="2" charset="2"/>
            </a:endParaRPr>
          </a:p>
          <a:p>
            <a:pPr marL="800100" lvl="1" indent="-342900">
              <a:buFont typeface="+mj-lt"/>
              <a:buAutoNum type="arabicPeriod" startAt="2"/>
            </a:pPr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6E8AEA6-6ED0-4157-AE77-0CA6128BE486}"/>
              </a:ext>
            </a:extLst>
          </p:cNvPr>
          <p:cNvSpPr txBox="1"/>
          <p:nvPr/>
        </p:nvSpPr>
        <p:spPr>
          <a:xfrm>
            <a:off x="439317" y="1003307"/>
            <a:ext cx="11429222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With 2 detectors and 5 headphones in stock you can build your own </a:t>
            </a:r>
          </a:p>
          <a:p>
            <a:pPr algn="ctr"/>
            <a:endParaRPr lang="en-US" sz="14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algn="ctr"/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14 models of DEUS</a:t>
            </a:r>
            <a:r>
              <a:rPr lang="en-US" sz="2800" b="1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8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detectors :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D6D7092-D540-614C-6966-03064AD9B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2115" y="2484583"/>
            <a:ext cx="6941444" cy="48925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C22A2A-5E8F-6EAC-44A3-3B110A25B920}"/>
              </a:ext>
            </a:extLst>
          </p:cNvPr>
          <p:cNvSpPr/>
          <p:nvPr/>
        </p:nvSpPr>
        <p:spPr>
          <a:xfrm>
            <a:off x="4959097" y="4067320"/>
            <a:ext cx="595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</a:p>
        </p:txBody>
      </p:sp>
      <p:sp>
        <p:nvSpPr>
          <p:cNvPr id="13" name="Organigramme : Procédé 12">
            <a:extLst>
              <a:ext uri="{FF2B5EF4-FFF2-40B4-BE49-F238E27FC236}">
                <a16:creationId xmlns:a16="http://schemas.microsoft.com/office/drawing/2014/main" id="{F7154CD2-D157-FB02-3387-2B15B3B51948}"/>
              </a:ext>
            </a:extLst>
          </p:cNvPr>
          <p:cNvSpPr/>
          <p:nvPr/>
        </p:nvSpPr>
        <p:spPr>
          <a:xfrm>
            <a:off x="6096000" y="5436417"/>
            <a:ext cx="5772539" cy="1233323"/>
          </a:xfrm>
          <a:prstGeom prst="flowChartProcess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24F127E-7E42-2F1F-39D0-B472B7034428}"/>
              </a:ext>
            </a:extLst>
          </p:cNvPr>
          <p:cNvSpPr txBox="1"/>
          <p:nvPr/>
        </p:nvSpPr>
        <p:spPr>
          <a:xfrm>
            <a:off x="6329083" y="5545567"/>
            <a:ext cx="5306373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DEUS2-22FMFRCWS6</a:t>
            </a:r>
          </a:p>
          <a:p>
            <a:pPr algn="ctr">
              <a:spcAft>
                <a:spcPts val="600"/>
              </a:spcAft>
            </a:pP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DEUS2-28FMFRCWS6</a:t>
            </a:r>
            <a:endParaRPr lang="en-US" sz="28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B57B48A-471B-76AD-38A7-71AE9CB1C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4549" y="3727155"/>
            <a:ext cx="2276588" cy="156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2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01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701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01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1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  <p:bldP spid="10" grpId="0" uiExpand="1" build="p"/>
      <p:bldP spid="6" grpId="0"/>
      <p:bldP spid="13" grpId="0" uiExpand="1" animBg="1"/>
      <p:bldP spid="1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 47">
            <a:extLst>
              <a:ext uri="{FF2B5EF4-FFF2-40B4-BE49-F238E27FC236}">
                <a16:creationId xmlns:a16="http://schemas.microsoft.com/office/drawing/2014/main" id="{433D4BB6-5BCE-4F98-87A8-A1499F9A1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830"/>
            <a:ext cx="12192000" cy="568411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96865D8A-D6B2-4822-94F4-28AB61F44C1C}"/>
              </a:ext>
            </a:extLst>
          </p:cNvPr>
          <p:cNvSpPr txBox="1"/>
          <p:nvPr/>
        </p:nvSpPr>
        <p:spPr>
          <a:xfrm>
            <a:off x="0" y="-97452"/>
            <a:ext cx="12049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Do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it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Yourself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: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make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your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own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bundles</a:t>
            </a:r>
            <a:endParaRPr lang="fr-FR" sz="28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541D267-F54D-4865-932F-736087335BEC}"/>
              </a:ext>
            </a:extLst>
          </p:cNvPr>
          <p:cNvSpPr txBox="1"/>
          <p:nvPr/>
        </p:nvSpPr>
        <p:spPr>
          <a:xfrm>
            <a:off x="277906" y="2484113"/>
            <a:ext cx="1177119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</a:t>
            </a:r>
            <a:r>
              <a:rPr lang="en-US" sz="2800" i="1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8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RC + WSA</a:t>
            </a:r>
            <a:r>
              <a:rPr lang="en-US" sz="14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8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endParaRPr lang="en-US" sz="1900" cap="none" dirty="0">
              <a:ln w="3175">
                <a:noFill/>
              </a:ln>
              <a:solidFill>
                <a:srgbClr val="FF0000"/>
              </a:solidFill>
              <a:latin typeface="Sui Generis Rg" panose="020B0605020204020004" pitchFamily="34" charset="0"/>
              <a:sym typeface="Wingdings" panose="05000000000000000000" pitchFamily="2" charset="2"/>
            </a:endParaRPr>
          </a:p>
          <a:p>
            <a:pPr marL="800100" lvl="1" indent="-342900">
              <a:buFont typeface="+mj-lt"/>
              <a:buAutoNum type="arabicPeriod" startAt="2"/>
            </a:pPr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2"/>
            </a:pPr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2"/>
            </a:pPr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2"/>
            </a:pPr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2"/>
            </a:pPr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2"/>
            </a:pPr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2"/>
            </a:pPr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2"/>
            </a:pPr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6E8AEA6-6ED0-4157-AE77-0CA6128BE486}"/>
              </a:ext>
            </a:extLst>
          </p:cNvPr>
          <p:cNvSpPr txBox="1"/>
          <p:nvPr/>
        </p:nvSpPr>
        <p:spPr>
          <a:xfrm>
            <a:off x="439317" y="1003307"/>
            <a:ext cx="11429222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With 2 detectors and 5 headphones in stock you can build your own </a:t>
            </a:r>
          </a:p>
          <a:p>
            <a:pPr algn="ctr"/>
            <a:endParaRPr lang="en-US" sz="14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algn="ctr"/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14 models of DEUS</a:t>
            </a:r>
            <a:r>
              <a:rPr lang="en-US" sz="2800" b="1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8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detectors :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D6D7092-D540-614C-6966-03064AD9B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2115" y="2484583"/>
            <a:ext cx="6941444" cy="48925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C22A2A-5E8F-6EAC-44A3-3B110A25B920}"/>
              </a:ext>
            </a:extLst>
          </p:cNvPr>
          <p:cNvSpPr/>
          <p:nvPr/>
        </p:nvSpPr>
        <p:spPr>
          <a:xfrm>
            <a:off x="4959097" y="4067320"/>
            <a:ext cx="595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</a:p>
        </p:txBody>
      </p:sp>
      <p:sp>
        <p:nvSpPr>
          <p:cNvPr id="13" name="Organigramme : Procédé 12">
            <a:extLst>
              <a:ext uri="{FF2B5EF4-FFF2-40B4-BE49-F238E27FC236}">
                <a16:creationId xmlns:a16="http://schemas.microsoft.com/office/drawing/2014/main" id="{F7154CD2-D157-FB02-3387-2B15B3B51948}"/>
              </a:ext>
            </a:extLst>
          </p:cNvPr>
          <p:cNvSpPr/>
          <p:nvPr/>
        </p:nvSpPr>
        <p:spPr>
          <a:xfrm>
            <a:off x="6096000" y="5436417"/>
            <a:ext cx="5772539" cy="1233323"/>
          </a:xfrm>
          <a:prstGeom prst="flowChartProcess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24F127E-7E42-2F1F-39D0-B472B7034428}"/>
              </a:ext>
            </a:extLst>
          </p:cNvPr>
          <p:cNvSpPr txBox="1"/>
          <p:nvPr/>
        </p:nvSpPr>
        <p:spPr>
          <a:xfrm>
            <a:off x="6329083" y="5545567"/>
            <a:ext cx="5306373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DEUS2-22FMFRCWSAII</a:t>
            </a:r>
          </a:p>
          <a:p>
            <a:pPr algn="ctr">
              <a:spcAft>
                <a:spcPts val="600"/>
              </a:spcAft>
            </a:pP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DEUS2-28FMFRCWSAII</a:t>
            </a:r>
            <a:endParaRPr lang="en-US" sz="28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2F8D41D-E90A-09BF-2C16-51CDE813FE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84" y="3659169"/>
            <a:ext cx="2373104" cy="164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1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1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1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1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  <p:bldP spid="6" grpId="0"/>
      <p:bldP spid="13" grpId="0" uiExpand="1" animBg="1"/>
      <p:bldP spid="1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 47">
            <a:extLst>
              <a:ext uri="{FF2B5EF4-FFF2-40B4-BE49-F238E27FC236}">
                <a16:creationId xmlns:a16="http://schemas.microsoft.com/office/drawing/2014/main" id="{433D4BB6-5BCE-4F98-87A8-A1499F9A1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830"/>
            <a:ext cx="12192000" cy="568411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96865D8A-D6B2-4822-94F4-28AB61F44C1C}"/>
              </a:ext>
            </a:extLst>
          </p:cNvPr>
          <p:cNvSpPr txBox="1"/>
          <p:nvPr/>
        </p:nvSpPr>
        <p:spPr>
          <a:xfrm>
            <a:off x="0" y="-97452"/>
            <a:ext cx="12049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Do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it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Yourself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: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make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your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own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bundles</a:t>
            </a:r>
            <a:endParaRPr lang="fr-FR" sz="28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541D267-F54D-4865-932F-736087335BEC}"/>
              </a:ext>
            </a:extLst>
          </p:cNvPr>
          <p:cNvSpPr txBox="1"/>
          <p:nvPr/>
        </p:nvSpPr>
        <p:spPr>
          <a:xfrm>
            <a:off x="268331" y="2497660"/>
            <a:ext cx="1177119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</a:t>
            </a:r>
            <a:r>
              <a:rPr lang="en-US" sz="2800" i="1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8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RC + WSA</a:t>
            </a:r>
            <a:r>
              <a:rPr lang="en-US" sz="14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8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-XL</a:t>
            </a:r>
            <a:endParaRPr lang="en-US" sz="1900" cap="none" dirty="0">
              <a:ln w="3175">
                <a:noFill/>
              </a:ln>
              <a:solidFill>
                <a:schemeClr val="bg1"/>
              </a:solidFill>
              <a:latin typeface="Sui Generis Rg" panose="020B0605020204020004" pitchFamily="34" charset="0"/>
              <a:sym typeface="Wingdings" panose="05000000000000000000" pitchFamily="2" charset="2"/>
            </a:endParaRPr>
          </a:p>
          <a:p>
            <a:pPr marL="800100" lvl="1" indent="-342900">
              <a:buFont typeface="+mj-lt"/>
              <a:buAutoNum type="arabicPeriod" startAt="2"/>
            </a:pPr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6E8AEA6-6ED0-4157-AE77-0CA6128BE486}"/>
              </a:ext>
            </a:extLst>
          </p:cNvPr>
          <p:cNvSpPr txBox="1"/>
          <p:nvPr/>
        </p:nvSpPr>
        <p:spPr>
          <a:xfrm>
            <a:off x="439317" y="1003307"/>
            <a:ext cx="11429222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With 2 detectors and 5 headphones in stock you can build your own </a:t>
            </a:r>
          </a:p>
          <a:p>
            <a:pPr algn="ctr"/>
            <a:endParaRPr lang="en-US" sz="14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algn="ctr"/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14 models of DEUS</a:t>
            </a:r>
            <a:r>
              <a:rPr lang="en-US" sz="2800" b="1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8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detectors :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D6D7092-D540-614C-6966-03064AD9B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2115" y="2484583"/>
            <a:ext cx="6941444" cy="48925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C22A2A-5E8F-6EAC-44A3-3B110A25B920}"/>
              </a:ext>
            </a:extLst>
          </p:cNvPr>
          <p:cNvSpPr/>
          <p:nvPr/>
        </p:nvSpPr>
        <p:spPr>
          <a:xfrm>
            <a:off x="4959097" y="4067320"/>
            <a:ext cx="595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</a:p>
        </p:txBody>
      </p:sp>
      <p:sp>
        <p:nvSpPr>
          <p:cNvPr id="13" name="Organigramme : Procédé 12">
            <a:extLst>
              <a:ext uri="{FF2B5EF4-FFF2-40B4-BE49-F238E27FC236}">
                <a16:creationId xmlns:a16="http://schemas.microsoft.com/office/drawing/2014/main" id="{F7154CD2-D157-FB02-3387-2B15B3B51948}"/>
              </a:ext>
            </a:extLst>
          </p:cNvPr>
          <p:cNvSpPr/>
          <p:nvPr/>
        </p:nvSpPr>
        <p:spPr>
          <a:xfrm>
            <a:off x="6096000" y="5436417"/>
            <a:ext cx="5772539" cy="1233323"/>
          </a:xfrm>
          <a:prstGeom prst="flowChartProcess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24F127E-7E42-2F1F-39D0-B472B7034428}"/>
              </a:ext>
            </a:extLst>
          </p:cNvPr>
          <p:cNvSpPr txBox="1"/>
          <p:nvPr/>
        </p:nvSpPr>
        <p:spPr>
          <a:xfrm>
            <a:off x="6096001" y="5545567"/>
            <a:ext cx="5772538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DEUS2-22FMFRCWSAIIXL</a:t>
            </a:r>
          </a:p>
          <a:p>
            <a:pPr algn="ctr">
              <a:spcAft>
                <a:spcPts val="600"/>
              </a:spcAft>
            </a:pP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DEUS2-28FMFRCWSAIIXL</a:t>
            </a:r>
            <a:endParaRPr lang="en-US" sz="28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BF684E-1415-BA2D-BCFC-047DBBB1F3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844565"/>
            <a:ext cx="1918447" cy="24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1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1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01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1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  <p:bldP spid="6" grpId="0"/>
      <p:bldP spid="13" grpId="0" uiExpand="1" animBg="1"/>
      <p:bldP spid="1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 47">
            <a:extLst>
              <a:ext uri="{FF2B5EF4-FFF2-40B4-BE49-F238E27FC236}">
                <a16:creationId xmlns:a16="http://schemas.microsoft.com/office/drawing/2014/main" id="{433D4BB6-5BCE-4F98-87A8-A1499F9A1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830"/>
            <a:ext cx="12192000" cy="568411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96865D8A-D6B2-4822-94F4-28AB61F44C1C}"/>
              </a:ext>
            </a:extLst>
          </p:cNvPr>
          <p:cNvSpPr txBox="1"/>
          <p:nvPr/>
        </p:nvSpPr>
        <p:spPr>
          <a:xfrm>
            <a:off x="0" y="-97452"/>
            <a:ext cx="12049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Do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it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Yourself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: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make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your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own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bundles</a:t>
            </a:r>
            <a:endParaRPr lang="fr-FR" sz="28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541D267-F54D-4865-932F-736087335BEC}"/>
              </a:ext>
            </a:extLst>
          </p:cNvPr>
          <p:cNvSpPr txBox="1"/>
          <p:nvPr/>
        </p:nvSpPr>
        <p:spPr>
          <a:xfrm>
            <a:off x="277906" y="2482771"/>
            <a:ext cx="1177119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</a:t>
            </a:r>
            <a:r>
              <a:rPr lang="en-US" sz="2800" i="1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8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RC + </a:t>
            </a:r>
            <a:r>
              <a:rPr lang="en-US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BH-01</a:t>
            </a:r>
            <a:endParaRPr lang="en-US" sz="1900" cap="none" dirty="0">
              <a:ln w="3175">
                <a:noFill/>
              </a:ln>
              <a:solidFill>
                <a:schemeClr val="bg1"/>
              </a:solidFill>
              <a:latin typeface="Sui Generis Rg" panose="020B0605020204020004" pitchFamily="34" charset="0"/>
              <a:sym typeface="Wingdings" panose="05000000000000000000" pitchFamily="2" charset="2"/>
            </a:endParaRPr>
          </a:p>
          <a:p>
            <a:pPr marL="800100" lvl="1" indent="-342900">
              <a:buFont typeface="+mj-lt"/>
              <a:buAutoNum type="arabicPeriod" startAt="2"/>
            </a:pPr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4"/>
            </a:pPr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4"/>
            </a:pPr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4"/>
            </a:pPr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4"/>
            </a:pPr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4"/>
            </a:pPr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4"/>
            </a:pPr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4"/>
            </a:pPr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6E8AEA6-6ED0-4157-AE77-0CA6128BE486}"/>
              </a:ext>
            </a:extLst>
          </p:cNvPr>
          <p:cNvSpPr txBox="1"/>
          <p:nvPr/>
        </p:nvSpPr>
        <p:spPr>
          <a:xfrm>
            <a:off x="439317" y="1003307"/>
            <a:ext cx="11429222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With 2 detectors and 5 headphones in stock you can build your own </a:t>
            </a:r>
          </a:p>
          <a:p>
            <a:pPr algn="ctr"/>
            <a:endParaRPr lang="en-US" sz="14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algn="ctr"/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14 models of DEUS</a:t>
            </a:r>
            <a:r>
              <a:rPr lang="en-US" sz="2800" b="1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8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detectors :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D6D7092-D540-614C-6966-03064AD9B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2115" y="2484583"/>
            <a:ext cx="6941444" cy="48925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C22A2A-5E8F-6EAC-44A3-3B110A25B920}"/>
              </a:ext>
            </a:extLst>
          </p:cNvPr>
          <p:cNvSpPr/>
          <p:nvPr/>
        </p:nvSpPr>
        <p:spPr>
          <a:xfrm>
            <a:off x="4959097" y="4067320"/>
            <a:ext cx="595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</a:p>
        </p:txBody>
      </p:sp>
      <p:sp>
        <p:nvSpPr>
          <p:cNvPr id="13" name="Organigramme : Procédé 12">
            <a:extLst>
              <a:ext uri="{FF2B5EF4-FFF2-40B4-BE49-F238E27FC236}">
                <a16:creationId xmlns:a16="http://schemas.microsoft.com/office/drawing/2014/main" id="{F7154CD2-D157-FB02-3387-2B15B3B51948}"/>
              </a:ext>
            </a:extLst>
          </p:cNvPr>
          <p:cNvSpPr/>
          <p:nvPr/>
        </p:nvSpPr>
        <p:spPr>
          <a:xfrm>
            <a:off x="6096000" y="5436417"/>
            <a:ext cx="5772539" cy="1233323"/>
          </a:xfrm>
          <a:prstGeom prst="flowChartProcess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24F127E-7E42-2F1F-39D0-B472B7034428}"/>
              </a:ext>
            </a:extLst>
          </p:cNvPr>
          <p:cNvSpPr txBox="1"/>
          <p:nvPr/>
        </p:nvSpPr>
        <p:spPr>
          <a:xfrm>
            <a:off x="6096001" y="5545567"/>
            <a:ext cx="5772538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DEUS2-22FMFRCBH01</a:t>
            </a:r>
          </a:p>
          <a:p>
            <a:pPr algn="ctr">
              <a:spcAft>
                <a:spcPts val="600"/>
              </a:spcAft>
            </a:pP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DEUS2-28FMFRCBH01</a:t>
            </a:r>
            <a:endParaRPr lang="en-US" sz="28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D237CB6-0D6C-87DD-7D7A-8699D9068E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17216"/>
          <a:stretch/>
        </p:blipFill>
        <p:spPr>
          <a:xfrm>
            <a:off x="5647224" y="2826011"/>
            <a:ext cx="3759998" cy="22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1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1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1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  <p:bldP spid="6" grpId="0"/>
      <p:bldP spid="13" grpId="0" uiExpand="1" animBg="1"/>
      <p:bldP spid="1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 47">
            <a:extLst>
              <a:ext uri="{FF2B5EF4-FFF2-40B4-BE49-F238E27FC236}">
                <a16:creationId xmlns:a16="http://schemas.microsoft.com/office/drawing/2014/main" id="{433D4BB6-5BCE-4F98-87A8-A1499F9A1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830"/>
            <a:ext cx="12192000" cy="568411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96865D8A-D6B2-4822-94F4-28AB61F44C1C}"/>
              </a:ext>
            </a:extLst>
          </p:cNvPr>
          <p:cNvSpPr txBox="1"/>
          <p:nvPr/>
        </p:nvSpPr>
        <p:spPr>
          <a:xfrm>
            <a:off x="0" y="-97452"/>
            <a:ext cx="12049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Do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it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Yourself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: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make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your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own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bundles</a:t>
            </a:r>
            <a:endParaRPr lang="fr-FR" sz="28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541D267-F54D-4865-932F-736087335BEC}"/>
              </a:ext>
            </a:extLst>
          </p:cNvPr>
          <p:cNvSpPr txBox="1"/>
          <p:nvPr/>
        </p:nvSpPr>
        <p:spPr>
          <a:xfrm>
            <a:off x="277906" y="2484113"/>
            <a:ext cx="11771193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</a:t>
            </a:r>
            <a:r>
              <a:rPr lang="en-US" sz="2800" i="1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8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800" i="1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RC </a:t>
            </a:r>
            <a:r>
              <a:rPr lang="en-US" sz="2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+ jack adapter + wired headphones of your choice ( </a:t>
            </a:r>
            <a:r>
              <a:rPr lang="en-US" sz="24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FX03</a:t>
            </a: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)</a:t>
            </a:r>
          </a:p>
          <a:p>
            <a:endParaRPr lang="en-US" sz="1900" cap="none" dirty="0">
              <a:ln w="3175">
                <a:noFill/>
              </a:ln>
              <a:solidFill>
                <a:schemeClr val="bg1"/>
              </a:solidFill>
              <a:latin typeface="Sui Generis Rg" panose="020B0605020204020004" pitchFamily="34" charset="0"/>
              <a:sym typeface="Wingdings" panose="05000000000000000000" pitchFamily="2" charset="2"/>
            </a:endParaRPr>
          </a:p>
          <a:p>
            <a:pPr lvl="1"/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6E8AEA6-6ED0-4157-AE77-0CA6128BE486}"/>
              </a:ext>
            </a:extLst>
          </p:cNvPr>
          <p:cNvSpPr txBox="1"/>
          <p:nvPr/>
        </p:nvSpPr>
        <p:spPr>
          <a:xfrm>
            <a:off x="439317" y="1003307"/>
            <a:ext cx="11429222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With 2 detectors and 5 headphones in stock you can build your own </a:t>
            </a:r>
          </a:p>
          <a:p>
            <a:pPr algn="ctr"/>
            <a:endParaRPr lang="en-US" sz="14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algn="ctr"/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14 models of DEUS</a:t>
            </a:r>
            <a:r>
              <a:rPr lang="en-US" sz="2800" b="1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8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detectors :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D6D7092-D540-614C-6966-03064AD9B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2115" y="2484583"/>
            <a:ext cx="6941444" cy="4892598"/>
          </a:xfrm>
          <a:prstGeom prst="rect">
            <a:avLst/>
          </a:prstGeom>
        </p:spPr>
      </p:pic>
      <p:pic>
        <p:nvPicPr>
          <p:cNvPr id="1026" name="Picture 2" descr="casque fx03">
            <a:extLst>
              <a:ext uri="{FF2B5EF4-FFF2-40B4-BE49-F238E27FC236}">
                <a16:creationId xmlns:a16="http://schemas.microsoft.com/office/drawing/2014/main" id="{774EA903-0CC7-2750-E9E7-6E94ED022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233" y="3286879"/>
            <a:ext cx="3537629" cy="2843710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B85334-BAA4-AE8A-55DC-CEA5D55D39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6303" y="4067320"/>
            <a:ext cx="1493289" cy="12003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C22A2A-5E8F-6EAC-44A3-3B110A25B920}"/>
              </a:ext>
            </a:extLst>
          </p:cNvPr>
          <p:cNvSpPr/>
          <p:nvPr/>
        </p:nvSpPr>
        <p:spPr>
          <a:xfrm>
            <a:off x="4959097" y="4067320"/>
            <a:ext cx="595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7B2427-BE65-6DF2-8E2C-7F6D721625F5}"/>
              </a:ext>
            </a:extLst>
          </p:cNvPr>
          <p:cNvSpPr/>
          <p:nvPr/>
        </p:nvSpPr>
        <p:spPr>
          <a:xfrm>
            <a:off x="7774015" y="4067320"/>
            <a:ext cx="595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</a:p>
        </p:txBody>
      </p:sp>
      <p:sp>
        <p:nvSpPr>
          <p:cNvPr id="13" name="Organigramme : Procédé 12">
            <a:extLst>
              <a:ext uri="{FF2B5EF4-FFF2-40B4-BE49-F238E27FC236}">
                <a16:creationId xmlns:a16="http://schemas.microsoft.com/office/drawing/2014/main" id="{9FAED5E1-7457-1C00-691A-0BB51EAB1FBB}"/>
              </a:ext>
            </a:extLst>
          </p:cNvPr>
          <p:cNvSpPr/>
          <p:nvPr/>
        </p:nvSpPr>
        <p:spPr>
          <a:xfrm>
            <a:off x="6096000" y="5436417"/>
            <a:ext cx="5772539" cy="1233323"/>
          </a:xfrm>
          <a:prstGeom prst="flowChartProcess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1CE34F8-95BC-64B2-ADE1-8A1DDA32842A}"/>
              </a:ext>
            </a:extLst>
          </p:cNvPr>
          <p:cNvSpPr txBox="1"/>
          <p:nvPr/>
        </p:nvSpPr>
        <p:spPr>
          <a:xfrm>
            <a:off x="6329083" y="5545567"/>
            <a:ext cx="5306373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DEUS2-22FMFRCFX03</a:t>
            </a:r>
          </a:p>
          <a:p>
            <a:pPr algn="ctr">
              <a:spcAft>
                <a:spcPts val="600"/>
              </a:spcAft>
            </a:pP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DEUS2-28FMFRCFX03</a:t>
            </a:r>
            <a:endParaRPr lang="en-US" sz="28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45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0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801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301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801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301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01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  <p:bldP spid="6" grpId="0"/>
      <p:bldP spid="14" grpId="0"/>
      <p:bldP spid="13" grpId="0" uiExpand="1" animBg="1"/>
      <p:bldP spid="1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 47">
            <a:extLst>
              <a:ext uri="{FF2B5EF4-FFF2-40B4-BE49-F238E27FC236}">
                <a16:creationId xmlns:a16="http://schemas.microsoft.com/office/drawing/2014/main" id="{433D4BB6-5BCE-4F98-87A8-A1499F9A1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830"/>
            <a:ext cx="12192000" cy="568411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96865D8A-D6B2-4822-94F4-28AB61F44C1C}"/>
              </a:ext>
            </a:extLst>
          </p:cNvPr>
          <p:cNvSpPr txBox="1"/>
          <p:nvPr/>
        </p:nvSpPr>
        <p:spPr>
          <a:xfrm>
            <a:off x="0" y="-97452"/>
            <a:ext cx="12049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Do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it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Yourself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: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make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your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own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bundles</a:t>
            </a:r>
            <a:endParaRPr lang="fr-FR" sz="28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541D267-F54D-4865-932F-736087335BEC}"/>
              </a:ext>
            </a:extLst>
          </p:cNvPr>
          <p:cNvSpPr txBox="1"/>
          <p:nvPr/>
        </p:nvSpPr>
        <p:spPr>
          <a:xfrm>
            <a:off x="277906" y="2484113"/>
            <a:ext cx="1177119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</a:t>
            </a:r>
            <a:r>
              <a:rPr lang="en-US" sz="2800" i="1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8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RC + WSA</a:t>
            </a:r>
            <a:r>
              <a:rPr lang="en-US" sz="14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8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+ D099 + end-user wired HP</a:t>
            </a:r>
            <a:endParaRPr lang="en-US" sz="1900" cap="none" dirty="0">
              <a:ln w="3175">
                <a:noFill/>
              </a:ln>
              <a:solidFill>
                <a:schemeClr val="bg1"/>
              </a:solidFill>
              <a:latin typeface="Sui Generis Rg" panose="020B0605020204020004" pitchFamily="34" charset="0"/>
              <a:sym typeface="Wingdings" panose="05000000000000000000" pitchFamily="2" charset="2"/>
            </a:endParaRPr>
          </a:p>
          <a:p>
            <a:pPr marL="800100" lvl="1" indent="-342900">
              <a:buFont typeface="+mj-lt"/>
              <a:buAutoNum type="arabicPeriod" startAt="2"/>
            </a:pPr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6"/>
            </a:pPr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6"/>
            </a:pPr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6"/>
            </a:pPr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6"/>
            </a:pPr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6"/>
            </a:pPr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6"/>
            </a:pPr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6"/>
            </a:pPr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6E8AEA6-6ED0-4157-AE77-0CA6128BE486}"/>
              </a:ext>
            </a:extLst>
          </p:cNvPr>
          <p:cNvSpPr txBox="1"/>
          <p:nvPr/>
        </p:nvSpPr>
        <p:spPr>
          <a:xfrm>
            <a:off x="439317" y="1003307"/>
            <a:ext cx="11429222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With 2 detectors and 5 headphones in stock you can build your own </a:t>
            </a:r>
          </a:p>
          <a:p>
            <a:pPr algn="ctr"/>
            <a:endParaRPr lang="en-US" sz="14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algn="ctr"/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14 models of DEUS</a:t>
            </a:r>
            <a:r>
              <a:rPr lang="en-US" sz="2800" b="1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8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detectors :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D6D7092-D540-614C-6966-03064AD9B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2115" y="2484583"/>
            <a:ext cx="6941444" cy="48925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C22A2A-5E8F-6EAC-44A3-3B110A25B920}"/>
              </a:ext>
            </a:extLst>
          </p:cNvPr>
          <p:cNvSpPr/>
          <p:nvPr/>
        </p:nvSpPr>
        <p:spPr>
          <a:xfrm>
            <a:off x="4959097" y="4067320"/>
            <a:ext cx="595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</a:p>
        </p:txBody>
      </p:sp>
      <p:sp>
        <p:nvSpPr>
          <p:cNvPr id="13" name="Organigramme : Procédé 12">
            <a:extLst>
              <a:ext uri="{FF2B5EF4-FFF2-40B4-BE49-F238E27FC236}">
                <a16:creationId xmlns:a16="http://schemas.microsoft.com/office/drawing/2014/main" id="{F7154CD2-D157-FB02-3387-2B15B3B51948}"/>
              </a:ext>
            </a:extLst>
          </p:cNvPr>
          <p:cNvSpPr/>
          <p:nvPr/>
        </p:nvSpPr>
        <p:spPr>
          <a:xfrm>
            <a:off x="6096000" y="5436417"/>
            <a:ext cx="5772539" cy="1233323"/>
          </a:xfrm>
          <a:prstGeom prst="flowChartProcess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24F127E-7E42-2F1F-39D0-B472B7034428}"/>
              </a:ext>
            </a:extLst>
          </p:cNvPr>
          <p:cNvSpPr txBox="1"/>
          <p:nvPr/>
        </p:nvSpPr>
        <p:spPr>
          <a:xfrm>
            <a:off x="6329083" y="5545567"/>
            <a:ext cx="5306373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DEUS2-22FMFRCWSAII*</a:t>
            </a:r>
          </a:p>
          <a:p>
            <a:pPr algn="ctr">
              <a:spcAft>
                <a:spcPts val="600"/>
              </a:spcAft>
            </a:pP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DEUS2-28FMFRCWSAII*</a:t>
            </a:r>
            <a:endParaRPr lang="en-US" sz="28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2F8D41D-E90A-09BF-2C16-51CDE813FE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84" y="3659169"/>
            <a:ext cx="2373104" cy="164955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2259BD0-8AEB-9BBE-439B-0D7AF5AFDA0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2793" y="3957828"/>
            <a:ext cx="1410436" cy="127886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731BA67-99E2-AB18-9691-28F0D414E974}"/>
              </a:ext>
            </a:extLst>
          </p:cNvPr>
          <p:cNvSpPr/>
          <p:nvPr/>
        </p:nvSpPr>
        <p:spPr>
          <a:xfrm>
            <a:off x="8512429" y="4067320"/>
            <a:ext cx="595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4719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0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901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401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401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901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01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  <p:bldP spid="6" grpId="0"/>
      <p:bldP spid="13" grpId="0" uiExpand="1" animBg="1"/>
      <p:bldP spid="16" grpId="0" uiExpand="1" build="p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 47">
            <a:extLst>
              <a:ext uri="{FF2B5EF4-FFF2-40B4-BE49-F238E27FC236}">
                <a16:creationId xmlns:a16="http://schemas.microsoft.com/office/drawing/2014/main" id="{433D4BB6-5BCE-4F98-87A8-A1499F9A1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830"/>
            <a:ext cx="12192000" cy="568411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96865D8A-D6B2-4822-94F4-28AB61F44C1C}"/>
              </a:ext>
            </a:extLst>
          </p:cNvPr>
          <p:cNvSpPr txBox="1"/>
          <p:nvPr/>
        </p:nvSpPr>
        <p:spPr>
          <a:xfrm>
            <a:off x="0" y="-97452"/>
            <a:ext cx="12049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Do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it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Yourself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: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make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your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own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bundles</a:t>
            </a:r>
            <a:endParaRPr lang="fr-FR" sz="28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541D267-F54D-4865-932F-736087335BEC}"/>
              </a:ext>
            </a:extLst>
          </p:cNvPr>
          <p:cNvSpPr txBox="1"/>
          <p:nvPr/>
        </p:nvSpPr>
        <p:spPr>
          <a:xfrm>
            <a:off x="277906" y="2482771"/>
            <a:ext cx="1177119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     DEUS</a:t>
            </a:r>
            <a:r>
              <a:rPr lang="en-US" sz="2800" i="1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8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RC + WSA</a:t>
            </a:r>
            <a:r>
              <a:rPr lang="en-US" sz="14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8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+ </a:t>
            </a:r>
            <a:r>
              <a:rPr lang="en-US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BH-01  (for field and diving)</a:t>
            </a:r>
            <a:endParaRPr lang="en-US" sz="1900" cap="none" dirty="0">
              <a:ln w="3175">
                <a:noFill/>
              </a:ln>
              <a:solidFill>
                <a:schemeClr val="bg1"/>
              </a:solidFill>
              <a:latin typeface="Sui Generis Rg" panose="020B0605020204020004" pitchFamily="34" charset="0"/>
              <a:sym typeface="Wingdings" panose="05000000000000000000" pitchFamily="2" charset="2"/>
            </a:endParaRPr>
          </a:p>
          <a:p>
            <a:pPr marL="800100" lvl="1" indent="-342900">
              <a:buFont typeface="+mj-lt"/>
              <a:buAutoNum type="arabicPeriod" startAt="2"/>
            </a:pPr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4"/>
            </a:pPr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4"/>
            </a:pPr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4"/>
            </a:pPr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4"/>
            </a:pPr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4"/>
            </a:pPr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4"/>
            </a:pPr>
            <a:endParaRPr lang="en-US" sz="16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42900" indent="-342900">
              <a:buFont typeface="+mj-lt"/>
              <a:buAutoNum type="arabicPeriod" startAt="4"/>
            </a:pPr>
            <a:endParaRPr lang="en-US" sz="16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6E8AEA6-6ED0-4157-AE77-0CA6128BE486}"/>
              </a:ext>
            </a:extLst>
          </p:cNvPr>
          <p:cNvSpPr txBox="1"/>
          <p:nvPr/>
        </p:nvSpPr>
        <p:spPr>
          <a:xfrm>
            <a:off x="439317" y="1003307"/>
            <a:ext cx="114292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And you can imagine other bundles like :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D6D7092-D540-614C-6966-03064AD9B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2115" y="2484583"/>
            <a:ext cx="6941444" cy="48925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C22A2A-5E8F-6EAC-44A3-3B110A25B920}"/>
              </a:ext>
            </a:extLst>
          </p:cNvPr>
          <p:cNvSpPr/>
          <p:nvPr/>
        </p:nvSpPr>
        <p:spPr>
          <a:xfrm>
            <a:off x="4959097" y="4067320"/>
            <a:ext cx="595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</a:p>
        </p:txBody>
      </p:sp>
      <p:sp>
        <p:nvSpPr>
          <p:cNvPr id="13" name="Organigramme : Procédé 12">
            <a:extLst>
              <a:ext uri="{FF2B5EF4-FFF2-40B4-BE49-F238E27FC236}">
                <a16:creationId xmlns:a16="http://schemas.microsoft.com/office/drawing/2014/main" id="{F7154CD2-D157-FB02-3387-2B15B3B51948}"/>
              </a:ext>
            </a:extLst>
          </p:cNvPr>
          <p:cNvSpPr/>
          <p:nvPr/>
        </p:nvSpPr>
        <p:spPr>
          <a:xfrm>
            <a:off x="6096000" y="5775158"/>
            <a:ext cx="5772539" cy="894582"/>
          </a:xfrm>
          <a:prstGeom prst="flowChartProcess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24F127E-7E42-2F1F-39D0-B472B7034428}"/>
              </a:ext>
            </a:extLst>
          </p:cNvPr>
          <p:cNvSpPr txBox="1"/>
          <p:nvPr/>
        </p:nvSpPr>
        <p:spPr>
          <a:xfrm>
            <a:off x="6096001" y="5946617"/>
            <a:ext cx="5772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ETC</a:t>
            </a:r>
            <a:r>
              <a:rPr lang="en-US" sz="2800">
                <a:solidFill>
                  <a:schemeClr val="bg1"/>
                </a:solidFill>
                <a:latin typeface="Sui Generis Rg" panose="020B0605020204020004" pitchFamily="34" charset="0"/>
              </a:rPr>
              <a:t>… up to </a:t>
            </a:r>
            <a:r>
              <a:rPr lang="en-US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you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D237CB6-0D6C-87DD-7D7A-8699D9068E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17216"/>
          <a:stretch/>
        </p:blipFill>
        <p:spPr>
          <a:xfrm>
            <a:off x="8610078" y="2941869"/>
            <a:ext cx="3759998" cy="22003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FA7FD0E-C63A-DCBB-BD69-A2ED49238F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1948" y="3659169"/>
            <a:ext cx="2373104" cy="164955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8B0E515-35D2-3B26-6884-3664A355AA45}"/>
              </a:ext>
            </a:extLst>
          </p:cNvPr>
          <p:cNvSpPr/>
          <p:nvPr/>
        </p:nvSpPr>
        <p:spPr>
          <a:xfrm>
            <a:off x="8368050" y="4067320"/>
            <a:ext cx="595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54162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801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301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801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801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301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  <p:bldP spid="10" grpId="0" uiExpand="1" build="p"/>
      <p:bldP spid="6" grpId="0"/>
      <p:bldP spid="13" grpId="0" uiExpand="1" animBg="1"/>
      <p:bldP spid="16" grpId="0" uiExpand="1" build="p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 47">
            <a:extLst>
              <a:ext uri="{FF2B5EF4-FFF2-40B4-BE49-F238E27FC236}">
                <a16:creationId xmlns:a16="http://schemas.microsoft.com/office/drawing/2014/main" id="{433D4BB6-5BCE-4F98-87A8-A1499F9A1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830"/>
            <a:ext cx="12192000" cy="568411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96865D8A-D6B2-4822-94F4-28AB61F44C1C}"/>
              </a:ext>
            </a:extLst>
          </p:cNvPr>
          <p:cNvSpPr txBox="1"/>
          <p:nvPr/>
        </p:nvSpPr>
        <p:spPr>
          <a:xfrm>
            <a:off x="0" y="-97452"/>
            <a:ext cx="12049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Do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it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Yourself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: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make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your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own</a:t>
            </a:r>
            <a:r>
              <a:rPr lang="fr-FR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bundles</a:t>
            </a:r>
            <a:endParaRPr lang="fr-FR" sz="2800" dirty="0"/>
          </a:p>
        </p:txBody>
      </p:sp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7D304572-79B9-4528-BD23-63370C1267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253616"/>
              </p:ext>
            </p:extLst>
          </p:nvPr>
        </p:nvGraphicFramePr>
        <p:xfrm>
          <a:off x="190500" y="2911522"/>
          <a:ext cx="11772874" cy="3563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7819">
                  <a:extLst>
                    <a:ext uri="{9D8B030D-6E8A-4147-A177-3AD203B41FA5}">
                      <a16:colId xmlns:a16="http://schemas.microsoft.com/office/drawing/2014/main" val="1628297874"/>
                    </a:ext>
                  </a:extLst>
                </a:gridCol>
                <a:gridCol w="3440093">
                  <a:extLst>
                    <a:ext uri="{9D8B030D-6E8A-4147-A177-3AD203B41FA5}">
                      <a16:colId xmlns:a16="http://schemas.microsoft.com/office/drawing/2014/main" val="1352615328"/>
                    </a:ext>
                  </a:extLst>
                </a:gridCol>
                <a:gridCol w="4904962">
                  <a:extLst>
                    <a:ext uri="{9D8B030D-6E8A-4147-A177-3AD203B41FA5}">
                      <a16:colId xmlns:a16="http://schemas.microsoft.com/office/drawing/2014/main" val="2969371747"/>
                    </a:ext>
                  </a:extLst>
                </a:gridCol>
              </a:tblGrid>
              <a:tr h="432337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>
                          <a:latin typeface="Sui Generis Bk" panose="020B0505020204020004" pitchFamily="34" charset="0"/>
                        </a:rPr>
                        <a:t>Models</a:t>
                      </a:r>
                      <a:r>
                        <a:rPr lang="fr-FR" sz="1400" dirty="0">
                          <a:latin typeface="Sui Generis Bk" panose="020B0505020204020004" pitchFamily="34" charset="0"/>
                        </a:rPr>
                        <a:t> in 22cm FMF </a:t>
                      </a:r>
                      <a:r>
                        <a:rPr lang="fr-FR" sz="1400" dirty="0" err="1">
                          <a:latin typeface="Sui Generis Bk" panose="020B0505020204020004" pitchFamily="34" charset="0"/>
                        </a:rPr>
                        <a:t>coil</a:t>
                      </a:r>
                      <a:endParaRPr lang="fr-FR" sz="1400" dirty="0">
                        <a:latin typeface="Sui Generis Bk" panose="020B05050202040200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>
                          <a:latin typeface="Sui Generis Bk" panose="020B0505020204020004" pitchFamily="34" charset="0"/>
                        </a:rPr>
                        <a:t>Models</a:t>
                      </a:r>
                      <a:r>
                        <a:rPr lang="fr-FR" sz="1400" dirty="0">
                          <a:latin typeface="Sui Generis Bk" panose="020B0505020204020004" pitchFamily="34" charset="0"/>
                        </a:rPr>
                        <a:t> in 28cm FMF </a:t>
                      </a:r>
                      <a:r>
                        <a:rPr lang="fr-FR" sz="1400" dirty="0" err="1">
                          <a:latin typeface="Sui Generis Bk" panose="020B0505020204020004" pitchFamily="34" charset="0"/>
                        </a:rPr>
                        <a:t>coil</a:t>
                      </a:r>
                      <a:endParaRPr lang="fr-FR" sz="1400" dirty="0">
                        <a:latin typeface="Sui Generis Bk" panose="020B05050202040200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sz="1400" dirty="0">
                          <a:latin typeface="Sui Generis Bk" panose="020B0505020204020004" pitchFamily="34" charset="0"/>
                        </a:rPr>
                        <a:t>Type of usage/</a:t>
                      </a:r>
                      <a:r>
                        <a:rPr lang="fr-FR" sz="1400" dirty="0" err="1">
                          <a:latin typeface="Sui Generis Bk" panose="020B0505020204020004" pitchFamily="34" charset="0"/>
                        </a:rPr>
                        <a:t>customers</a:t>
                      </a:r>
                      <a:endParaRPr lang="fr-FR" sz="1400" dirty="0">
                        <a:latin typeface="Sui Generis Bk" panose="020B05050202040200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680199"/>
                  </a:ext>
                </a:extLst>
              </a:tr>
              <a:tr h="537119">
                <a:tc>
                  <a:txBody>
                    <a:bodyPr/>
                    <a:lstStyle/>
                    <a:p>
                      <a:endParaRPr lang="en-US" sz="300" b="1" dirty="0">
                        <a:solidFill>
                          <a:srgbClr val="FF0000"/>
                        </a:solidFill>
                        <a:latin typeface="Sui Generis Bk" panose="020B0505020204020004" pitchFamily="34" charset="0"/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Sui Generis Bk" panose="020B0505020204020004" pitchFamily="34" charset="0"/>
                        </a:rPr>
                        <a:t>DEUS2-22FMFRC</a:t>
                      </a:r>
                      <a:endParaRPr lang="fr-FR" sz="2000" b="1" dirty="0">
                        <a:solidFill>
                          <a:srgbClr val="FF0000"/>
                        </a:solidFill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" b="1" dirty="0">
                        <a:solidFill>
                          <a:srgbClr val="FF0000"/>
                        </a:solidFill>
                        <a:latin typeface="Sui Generis Bk" panose="020B0505020204020004" pitchFamily="34" charset="0"/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Sui Generis Bk" panose="020B0505020204020004" pitchFamily="34" charset="0"/>
                        </a:rPr>
                        <a:t>DEUS2-28FMFRC</a:t>
                      </a:r>
                      <a:endParaRPr lang="fr-FR" sz="2000" b="1" dirty="0">
                        <a:solidFill>
                          <a:srgbClr val="FF0000"/>
                        </a:solidFill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dirty="0">
                        <a:solidFill>
                          <a:schemeClr val="tx1"/>
                        </a:solidFill>
                        <a:latin typeface="Sui Generis Bk" panose="020B05050202040200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Sui Generis Bk" panose="020B0505020204020004" pitchFamily="34" charset="0"/>
                        </a:rPr>
                        <a:t>Wired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 headphones preference</a:t>
                      </a:r>
                      <a:endParaRPr lang="fr-FR" sz="1400" dirty="0">
                        <a:solidFill>
                          <a:schemeClr val="tx1"/>
                        </a:solidFill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686207"/>
                  </a:ext>
                </a:extLst>
              </a:tr>
              <a:tr h="4323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  DEUS2-22FMFRC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Sui Generis Bk" panose="020B0505020204020004" pitchFamily="34" charset="0"/>
                        </a:rPr>
                        <a:t>FX03</a:t>
                      </a:r>
                      <a:endParaRPr lang="fr-FR" sz="1400" b="1" dirty="0">
                        <a:solidFill>
                          <a:srgbClr val="FF0000"/>
                        </a:solidFill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  DEUS2-28FMFRC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Sui Generis Bk" panose="020B0505020204020004" pitchFamily="34" charset="0"/>
                        </a:rPr>
                        <a:t>FX03</a:t>
                      </a:r>
                      <a:endParaRPr lang="fr-FR" sz="1400" b="1" dirty="0">
                        <a:solidFill>
                          <a:srgbClr val="FF0000"/>
                        </a:solidFill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Sui Generis Bk" panose="020B0505020204020004" pitchFamily="34" charset="0"/>
                        </a:rPr>
                        <a:t>XP Wired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 headphones</a:t>
                      </a:r>
                      <a:endParaRPr lang="fr-FR" sz="1400" dirty="0">
                        <a:solidFill>
                          <a:schemeClr val="tx1"/>
                        </a:solidFill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286693"/>
                  </a:ext>
                </a:extLst>
              </a:tr>
              <a:tr h="4323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  DEUS2-22FMFRC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Sui Generis Bk" panose="020B0505020204020004" pitchFamily="34" charset="0"/>
                        </a:rPr>
                        <a:t>WS6</a:t>
                      </a:r>
                      <a:endParaRPr lang="fr-FR" sz="1400" b="1" dirty="0">
                        <a:solidFill>
                          <a:srgbClr val="FF0000"/>
                        </a:solidFill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  DEUS2-28FMFRC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Sui Generis Bk" panose="020B0505020204020004" pitchFamily="34" charset="0"/>
                        </a:rPr>
                        <a:t>WS6</a:t>
                      </a:r>
                      <a:endParaRPr lang="fr-FR" sz="1400" b="1" dirty="0">
                        <a:solidFill>
                          <a:srgbClr val="FF0000"/>
                        </a:solidFill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sz="1400" b="1" dirty="0">
                          <a:solidFill>
                            <a:srgbClr val="FF0000"/>
                          </a:solidFill>
                          <a:latin typeface="Sui Generis Bk" panose="020B0505020204020004" pitchFamily="34" charset="0"/>
                        </a:rPr>
                        <a:t>Full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 DEUS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282331"/>
                  </a:ext>
                </a:extLst>
              </a:tr>
              <a:tr h="4323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  DEUS2-22FMFRC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Sui Generis Bk" panose="020B0505020204020004" pitchFamily="34" charset="0"/>
                        </a:rPr>
                        <a:t>WSAII</a:t>
                      </a:r>
                      <a:endParaRPr lang="fr-FR" sz="1400" b="1" dirty="0">
                        <a:solidFill>
                          <a:srgbClr val="FF0000"/>
                        </a:solidFill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  DEUS2-28FMFRC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Sui Generis Bk" panose="020B0505020204020004" pitchFamily="34" charset="0"/>
                        </a:rPr>
                        <a:t>WSAII</a:t>
                      </a:r>
                      <a:endParaRPr lang="fr-FR" sz="1400" b="1" dirty="0">
                        <a:solidFill>
                          <a:srgbClr val="FF0000"/>
                        </a:solidFill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The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Sui Generis Bk" panose="020B0505020204020004" pitchFamily="34" charset="0"/>
                        </a:rPr>
                        <a:t>lightest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latin typeface="Sui Generis Bk" panose="020B05050202040200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wireless headphones</a:t>
                      </a:r>
                      <a:endParaRPr lang="fr-FR" sz="1400" dirty="0">
                        <a:solidFill>
                          <a:schemeClr val="tx1"/>
                        </a:solidFill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33286"/>
                  </a:ext>
                </a:extLst>
              </a:tr>
              <a:tr h="4323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  DEUS2-22FMFRC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Sui Generis Bk" panose="020B0505020204020004" pitchFamily="34" charset="0"/>
                        </a:rPr>
                        <a:t>WSAIIXL</a:t>
                      </a:r>
                      <a:endParaRPr lang="fr-FR" sz="1400" b="1" dirty="0">
                        <a:solidFill>
                          <a:srgbClr val="FF0000"/>
                        </a:solidFill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  DEUS2-28FMFRC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Sui Generis Bk" panose="020B0505020204020004" pitchFamily="34" charset="0"/>
                        </a:rPr>
                        <a:t>WSAIIXL</a:t>
                      </a:r>
                      <a:endParaRPr lang="fr-FR" sz="1400" b="1" dirty="0">
                        <a:solidFill>
                          <a:srgbClr val="FF0000"/>
                        </a:solidFill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Sui Generis Bk" panose="020B0505020204020004" pitchFamily="34" charset="0"/>
                        </a:rPr>
                        <a:t>Comfortable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 and anti-noise headphones</a:t>
                      </a:r>
                      <a:endParaRPr lang="fr-FR" sz="1400" dirty="0">
                        <a:solidFill>
                          <a:schemeClr val="tx1"/>
                        </a:solidFill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948210"/>
                  </a:ext>
                </a:extLst>
              </a:tr>
              <a:tr h="4323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  DEUS2-22FMFRC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Sui Generis Bk" panose="020B0505020204020004" pitchFamily="34" charset="0"/>
                        </a:rPr>
                        <a:t>BH01</a:t>
                      </a:r>
                      <a:endParaRPr lang="fr-FR" sz="1400" b="1" dirty="0">
                        <a:solidFill>
                          <a:srgbClr val="FF0000"/>
                        </a:solidFill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  DEUS2-28FMFRC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Sui Generis Bk" panose="020B0505020204020004" pitchFamily="34" charset="0"/>
                        </a:rPr>
                        <a:t>BH01</a:t>
                      </a:r>
                      <a:endParaRPr lang="fr-FR" sz="1400" b="1" dirty="0">
                        <a:solidFill>
                          <a:srgbClr val="FF0000"/>
                        </a:solidFill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For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Sui Generis Bk" panose="020B0505020204020004" pitchFamily="34" charset="0"/>
                        </a:rPr>
                        <a:t>divers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and noisy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environment</a:t>
                      </a:r>
                      <a:endParaRPr lang="fr-FR" sz="1400" dirty="0">
                        <a:solidFill>
                          <a:schemeClr val="tx1"/>
                        </a:solidFill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5537"/>
                  </a:ext>
                </a:extLst>
              </a:tr>
              <a:tr h="4323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  DEUS2-22FMFRC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Sui Generis Bk" panose="020B0505020204020004" pitchFamily="34" charset="0"/>
                        </a:rPr>
                        <a:t>WSAII*</a:t>
                      </a:r>
                      <a:endParaRPr lang="fr-FR" sz="1400" b="1" dirty="0">
                        <a:solidFill>
                          <a:srgbClr val="FF0000"/>
                        </a:solidFill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  DEUS2-28FMFRC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Sui Generis Bk" panose="020B0505020204020004" pitchFamily="34" charset="0"/>
                        </a:rPr>
                        <a:t>WSAII*</a:t>
                      </a:r>
                      <a:endParaRPr lang="fr-FR" sz="1400" b="1" dirty="0">
                        <a:solidFill>
                          <a:srgbClr val="FF0000"/>
                        </a:solidFill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To use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your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own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wired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Sui Generis Bk" panose="020B0505020204020004" pitchFamily="34" charset="0"/>
                        </a:rPr>
                        <a:t> HP in </a:t>
                      </a:r>
                      <a:r>
                        <a:rPr lang="fr-FR" sz="1400" b="1" dirty="0">
                          <a:solidFill>
                            <a:srgbClr val="FF0000"/>
                          </a:solidFill>
                          <a:latin typeface="Sui Generis Bk" panose="020B0505020204020004" pitchFamily="34" charset="0"/>
                        </a:rPr>
                        <a:t>fast </a:t>
                      </a:r>
                      <a:r>
                        <a:rPr lang="fr-FR" sz="1400" b="1" dirty="0" err="1">
                          <a:solidFill>
                            <a:srgbClr val="FF0000"/>
                          </a:solidFill>
                          <a:latin typeface="Sui Generis Bk" panose="020B0505020204020004" pitchFamily="34" charset="0"/>
                        </a:rPr>
                        <a:t>wireless</a:t>
                      </a:r>
                      <a:r>
                        <a:rPr lang="fr-FR" sz="1400" b="1" dirty="0">
                          <a:solidFill>
                            <a:srgbClr val="FF0000"/>
                          </a:solidFill>
                          <a:latin typeface="Sui Generis Bk" panose="020B0505020204020004" pitchFamily="34" charset="0"/>
                        </a:rPr>
                        <a:t> mode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719921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C6E8AEA6-6ED0-4157-AE77-0CA6128BE486}"/>
              </a:ext>
            </a:extLst>
          </p:cNvPr>
          <p:cNvSpPr txBox="1"/>
          <p:nvPr/>
        </p:nvSpPr>
        <p:spPr>
          <a:xfrm>
            <a:off x="439317" y="698507"/>
            <a:ext cx="11429222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With 2 detectors and 5 headphones in stock you can build your own </a:t>
            </a:r>
          </a:p>
          <a:p>
            <a:pPr algn="ctr"/>
            <a:endParaRPr lang="en-US" sz="14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algn="ctr"/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At least 14 models of DEUS</a:t>
            </a:r>
            <a:r>
              <a:rPr lang="en-US" sz="2800" b="1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8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8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detectors :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n w="3175">
                  <a:noFill/>
                </a:ln>
                <a:solidFill>
                  <a:schemeClr val="bg1"/>
                </a:solidFill>
                <a:latin typeface="Sui Generis Rg" panose="020B0605020204020004" pitchFamily="34" charset="0"/>
                <a:sym typeface="Wingdings" panose="05000000000000000000" pitchFamily="2" charset="2"/>
              </a:rPr>
              <a:t>7 models with the 22FMF coil (9”)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n w="3175">
                  <a:noFill/>
                </a:ln>
                <a:solidFill>
                  <a:schemeClr val="bg1"/>
                </a:solidFill>
                <a:latin typeface="Sui Generis Rg" panose="020B0605020204020004" pitchFamily="34" charset="0"/>
                <a:sym typeface="Wingdings" panose="05000000000000000000" pitchFamily="2" charset="2"/>
              </a:rPr>
              <a:t>7 models with the 28FMF coil (11”)</a:t>
            </a:r>
          </a:p>
        </p:txBody>
      </p:sp>
    </p:spTree>
    <p:extLst>
      <p:ext uri="{BB962C8B-B14F-4D97-AF65-F5344CB8AC3E}">
        <p14:creationId xmlns:p14="http://schemas.microsoft.com/office/powerpoint/2010/main" val="128971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2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01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B0F151F-9545-4651-9D4A-A4034F094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8"/>
            <a:ext cx="12192000" cy="4505325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3351485" y="4569100"/>
            <a:ext cx="8697614" cy="21922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000" b="1" cap="none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</a:effectLst>
                <a:latin typeface="Sui Generis Rg" panose="020B0605020204020004" pitchFamily="34" charset="0"/>
              </a:rPr>
              <a:t>3</a:t>
            </a:r>
            <a:r>
              <a:rPr lang="fr-FR" sz="1500" b="1" cap="none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</a:effectLst>
                <a:latin typeface="Sui Generis Rg" panose="020B0605020204020004" pitchFamily="34" charset="0"/>
              </a:rPr>
              <a:t> </a:t>
            </a:r>
            <a:r>
              <a:rPr lang="fr-FR" sz="3000" b="1" cap="none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</a:effectLst>
                <a:latin typeface="Sui Generis Rg" panose="020B0605020204020004" pitchFamily="34" charset="0"/>
              </a:rPr>
              <a:t>d</a:t>
            </a:r>
            <a:r>
              <a:rPr lang="fr-FR" sz="1000" b="1" cap="none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</a:effectLst>
                <a:latin typeface="Sui Generis Rg" panose="020B0605020204020004" pitchFamily="34" charset="0"/>
              </a:rPr>
              <a:t> </a:t>
            </a:r>
            <a:r>
              <a:rPr lang="fr-FR" sz="3000" cap="none" dirty="0" err="1">
                <a:latin typeface="Sui Generis Rg" panose="020B0605020204020004" pitchFamily="34" charset="0"/>
              </a:rPr>
              <a:t>imentional</a:t>
            </a:r>
            <a:r>
              <a:rPr lang="fr-FR" sz="3000" cap="none" dirty="0">
                <a:latin typeface="Sui Generis Rg" panose="020B0605020204020004" pitchFamily="34" charset="0"/>
              </a:rPr>
              <a:t> Metal Detector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1</a:t>
            </a:r>
            <a:r>
              <a:rPr lang="fr-FR" sz="2400" cap="none" baseline="30000" dirty="0">
                <a:solidFill>
                  <a:schemeClr val="bg1"/>
                </a:solidFill>
                <a:latin typeface="Sui Generis Rg" panose="020B0605020204020004" pitchFamily="34" charset="0"/>
              </a:rPr>
              <a:t>st</a:t>
            </a:r>
            <a:r>
              <a:rPr lang="fr-FR" sz="24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  Dim. : One of the best on the </a:t>
            </a:r>
            <a:r>
              <a:rPr lang="fr-FR" sz="24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field</a:t>
            </a:r>
            <a:endParaRPr lang="fr-FR" sz="24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2</a:t>
            </a:r>
            <a:r>
              <a:rPr lang="fr-FR" sz="2400" baseline="30000" dirty="0">
                <a:solidFill>
                  <a:schemeClr val="bg1"/>
                </a:solidFill>
                <a:latin typeface="Sui Generis Rg" panose="020B0605020204020004" pitchFamily="34" charset="0"/>
              </a:rPr>
              <a:t>nd</a:t>
            </a: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 Dim. : One of the best on the </a:t>
            </a:r>
            <a:r>
              <a:rPr lang="fr-FR" sz="24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beach</a:t>
            </a:r>
            <a:endParaRPr lang="fr-FR" sz="24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3</a:t>
            </a:r>
            <a:r>
              <a:rPr lang="fr-FR" sz="2400" baseline="30000" dirty="0">
                <a:solidFill>
                  <a:schemeClr val="bg1"/>
                </a:solidFill>
                <a:latin typeface="Sui Generis Rg" panose="020B0605020204020004" pitchFamily="34" charset="0"/>
              </a:rPr>
              <a:t>rd </a:t>
            </a: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 Dim. : First MD </a:t>
            </a:r>
            <a:r>
              <a:rPr lang="fr-FR" sz="24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underwater</a:t>
            </a: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 up to 20m </a:t>
            </a:r>
            <a:r>
              <a:rPr lang="fr-FR" sz="24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deep</a:t>
            </a: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with</a:t>
            </a: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 T.ID and </a:t>
            </a:r>
            <a:r>
              <a:rPr lang="fr-FR" sz="24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with</a:t>
            </a: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rich</a:t>
            </a: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 audio (BH-01)</a:t>
            </a:r>
            <a:endParaRPr lang="fr-FR" sz="24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80D9B4A-B44C-4578-87CB-AC125D4AE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75"/>
            <a:ext cx="12192000" cy="56841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59350AC-4C21-4D3C-B55F-4E8905D6FFB1}"/>
              </a:ext>
            </a:extLst>
          </p:cNvPr>
          <p:cNvSpPr txBox="1"/>
          <p:nvPr/>
        </p:nvSpPr>
        <p:spPr>
          <a:xfrm>
            <a:off x="0" y="14520"/>
            <a:ext cx="12049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3D Metal Detector</a:t>
            </a:r>
            <a:endParaRPr lang="fr-FR" sz="28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7DDA612-B909-4A77-AB78-BCB31A1297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10" y="4645994"/>
            <a:ext cx="2637680" cy="5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3EA57A3-5085-42E2-AB89-A879B4249D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47" t="971"/>
          <a:stretch/>
        </p:blipFill>
        <p:spPr>
          <a:xfrm>
            <a:off x="-66675" y="-85725"/>
            <a:ext cx="12258675" cy="6945162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538EB95-C4A3-4F03-9401-4324C1EE521F}"/>
              </a:ext>
            </a:extLst>
          </p:cNvPr>
          <p:cNvSpPr txBox="1"/>
          <p:nvPr/>
        </p:nvSpPr>
        <p:spPr>
          <a:xfrm>
            <a:off x="407829" y="5961846"/>
            <a:ext cx="55560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e</a:t>
            </a:r>
            <a:r>
              <a:rPr lang="fr-FR" sz="3000" dirty="0" err="1">
                <a:solidFill>
                  <a:srgbClr val="FF0000"/>
                </a:solidFill>
                <a:latin typeface="Sui Generis Rg" panose="020B0605020204020004" pitchFamily="34" charset="0"/>
              </a:rPr>
              <a:t>XP</a:t>
            </a:r>
            <a:r>
              <a:rPr lang="fr-FR" sz="30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lore</a:t>
            </a:r>
            <a:r>
              <a:rPr lang="fr-FR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 like </a:t>
            </a:r>
            <a:r>
              <a:rPr lang="fr-FR" sz="30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never</a:t>
            </a:r>
            <a:r>
              <a:rPr lang="fr-FR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30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before</a:t>
            </a:r>
            <a:endParaRPr lang="fr-FR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42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4CA797F-3098-4DFF-8696-CA9AE302D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517" y="0"/>
            <a:ext cx="7202483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473013-3A3B-4E7E-AAF5-4CC2ABAACE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58"/>
          <a:stretch/>
        </p:blipFill>
        <p:spPr>
          <a:xfrm>
            <a:off x="0" y="485514"/>
            <a:ext cx="6328766" cy="6373906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4884420" y="1819327"/>
            <a:ext cx="7307579" cy="46839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latin typeface="Sui Generis Rg" panose="020B0605020204020004" pitchFamily="34" charset="0"/>
              </a:rPr>
              <a:t>DEUS</a:t>
            </a:r>
            <a:r>
              <a:rPr lang="en-US" sz="3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3000" cap="none" dirty="0">
                <a:latin typeface="Sui Generis Rg" panose="020B0605020204020004" pitchFamily="34" charset="0"/>
              </a:rPr>
              <a:t>-22FMF RC WS6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latin typeface="Sui Generis Rg" panose="020B0605020204020004" pitchFamily="34" charset="0"/>
              </a:rPr>
              <a:t>DEUS</a:t>
            </a:r>
            <a:r>
              <a:rPr lang="en-US" sz="3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3000" cap="none" dirty="0">
                <a:latin typeface="Sui Generis Rg" panose="020B0605020204020004" pitchFamily="34" charset="0"/>
              </a:rPr>
              <a:t>-28FMF RC WS6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cap="none" dirty="0">
                <a:latin typeface="Sui Generis Rg" panose="020B0605020204020004" pitchFamily="34" charset="0"/>
              </a:rPr>
              <a:t>Composed by: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Ergonomic and Telescopic S-Stem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D22FMF </a:t>
            </a:r>
            <a:r>
              <a:rPr lang="en-US" sz="2200" dirty="0">
                <a:solidFill>
                  <a:srgbClr val="FF0000"/>
                </a:solidFill>
                <a:latin typeface="Sui Generis Rg" panose="020B0605020204020004" pitchFamily="34" charset="0"/>
              </a:rPr>
              <a:t>or</a:t>
            </a: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D28FMF coil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 </a:t>
            </a:r>
            <a:r>
              <a:rPr lang="en-US" sz="22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2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Remote control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WS6 Headphones</a:t>
            </a:r>
          </a:p>
          <a:p>
            <a:pPr lvl="1"/>
            <a:endParaRPr lang="en-US" sz="22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latin typeface="Sui Generis Rg" panose="020B0605020204020004" pitchFamily="34" charset="0"/>
              </a:rPr>
              <a:t>1599</a:t>
            </a:r>
            <a:r>
              <a:rPr lang="en-US" sz="3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€</a:t>
            </a:r>
            <a:r>
              <a:rPr lang="en-US" sz="3000" cap="none" dirty="0">
                <a:latin typeface="Sui Generis Rg" panose="020B0605020204020004" pitchFamily="34" charset="0"/>
              </a:rPr>
              <a:t> sales tax included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latin typeface="Sui Generis Rg" panose="020B0605020204020004" pitchFamily="34" charset="0"/>
              </a:rPr>
              <a:t>(US</a:t>
            </a:r>
            <a:r>
              <a:rPr lang="en-US" sz="3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$</a:t>
            </a:r>
            <a:r>
              <a:rPr lang="en-US" sz="3000" cap="none" dirty="0">
                <a:latin typeface="Sui Generis Rg" panose="020B0605020204020004" pitchFamily="34" charset="0"/>
              </a:rPr>
              <a:t> 1599 MAP)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latin typeface="Sui Generis Rg" panose="020B0605020204020004" pitchFamily="34" charset="0"/>
              </a:rPr>
              <a:t>New models right </a:t>
            </a:r>
            <a:r>
              <a:rPr lang="en-US" sz="4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now</a:t>
            </a:r>
            <a:r>
              <a:rPr lang="en-US" sz="4000" cap="none" dirty="0">
                <a:latin typeface="Sui Generis Rg" panose="020B0605020204020004" pitchFamily="34" charset="0"/>
              </a:rPr>
              <a:t>!</a:t>
            </a:r>
            <a:endParaRPr lang="en-US" sz="40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14A3AD-10ED-42D6-8941-A1E5EF088B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75"/>
            <a:ext cx="12192000" cy="56841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0AB7BD3-4866-434D-9B79-CA0D7D99102B}"/>
              </a:ext>
            </a:extLst>
          </p:cNvPr>
          <p:cNvSpPr txBox="1"/>
          <p:nvPr/>
        </p:nvSpPr>
        <p:spPr>
          <a:xfrm>
            <a:off x="0" y="1452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DEUS II  Range </a:t>
            </a:r>
            <a:r>
              <a:rPr lang="fr-FR" sz="28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available</a:t>
            </a:r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since</a:t>
            </a:r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 the Launch</a:t>
            </a:r>
            <a:endParaRPr lang="fr-FR" sz="28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A0550D9-B519-C4DF-6996-C6AE33180D3F}"/>
              </a:ext>
            </a:extLst>
          </p:cNvPr>
          <p:cNvSpPr txBox="1"/>
          <p:nvPr/>
        </p:nvSpPr>
        <p:spPr>
          <a:xfrm>
            <a:off x="0" y="5271249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Thank you for the </a:t>
            </a:r>
            <a:r>
              <a:rPr lang="en-US" sz="3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thousands</a:t>
            </a:r>
            <a:r>
              <a:rPr lang="en-US" sz="3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pieces you already sold</a:t>
            </a:r>
          </a:p>
        </p:txBody>
      </p:sp>
    </p:spTree>
    <p:extLst>
      <p:ext uri="{BB962C8B-B14F-4D97-AF65-F5344CB8AC3E}">
        <p14:creationId xmlns:p14="http://schemas.microsoft.com/office/powerpoint/2010/main" val="367202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1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2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1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4CA797F-3098-4DFF-8696-CA9AE302D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517" y="0"/>
            <a:ext cx="7202483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473013-3A3B-4E7E-AAF5-4CC2ABAACE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58"/>
          <a:stretch/>
        </p:blipFill>
        <p:spPr>
          <a:xfrm>
            <a:off x="0" y="486233"/>
            <a:ext cx="6328766" cy="6373906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4397142" y="790092"/>
            <a:ext cx="7746731" cy="58216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3200" cap="none" dirty="0">
                <a:latin typeface="Sui Generis Rg" panose="020B0605020204020004" pitchFamily="34" charset="0"/>
              </a:rPr>
              <a:t>DEUS</a:t>
            </a:r>
            <a:r>
              <a:rPr lang="fr-FR" sz="1600" cap="none" dirty="0">
                <a:latin typeface="Sui Generis Rg" panose="020B0605020204020004" pitchFamily="34" charset="0"/>
              </a:rPr>
              <a:t> </a:t>
            </a:r>
            <a:r>
              <a:rPr lang="fr-FR" sz="34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fr-FR" sz="3200" cap="none" dirty="0">
                <a:latin typeface="Sui Generis Rg" panose="020B0605020204020004" pitchFamily="34" charset="0"/>
              </a:rPr>
              <a:t> main </a:t>
            </a:r>
            <a:r>
              <a:rPr lang="fr-FR" sz="3200" cap="none" dirty="0" err="1">
                <a:latin typeface="Sui Generis Rg" panose="020B0605020204020004" pitchFamily="34" charset="0"/>
              </a:rPr>
              <a:t>features</a:t>
            </a:r>
            <a:endParaRPr lang="fr-FR" sz="32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Fast and </a:t>
            </a:r>
            <a:r>
              <a:rPr lang="fr-FR" sz="2400" cap="none" dirty="0" err="1">
                <a:latin typeface="Sui Generis Rg" panose="020B0605020204020004" pitchFamily="34" charset="0"/>
              </a:rPr>
              <a:t>simultaneous</a:t>
            </a:r>
            <a:r>
              <a:rPr lang="fr-FR" sz="2400" cap="none" dirty="0">
                <a:latin typeface="Sui Generis Rg" panose="020B0605020204020004" pitchFamily="34" charset="0"/>
              </a:rPr>
              <a:t> Multi Frequency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Waterproof up to 20m/66 </a:t>
            </a:r>
            <a:r>
              <a:rPr lang="fr-FR" sz="2400" cap="none" dirty="0" err="1">
                <a:latin typeface="Sui Generis Rg" panose="020B0605020204020004" pitchFamily="34" charset="0"/>
              </a:rPr>
              <a:t>ft</a:t>
            </a:r>
            <a:r>
              <a:rPr lang="fr-FR" sz="2400" cap="none" dirty="0">
                <a:latin typeface="Sui Generis Rg" panose="020B0605020204020004" pitchFamily="34" charset="0"/>
              </a:rPr>
              <a:t> </a:t>
            </a:r>
            <a:r>
              <a:rPr lang="fr-FR" sz="2400" cap="none" dirty="0" err="1">
                <a:latin typeface="Sui Generis Rg" panose="020B0605020204020004" pitchFamily="34" charset="0"/>
              </a:rPr>
              <a:t>deep</a:t>
            </a:r>
            <a:endParaRPr lang="fr-FR" sz="2400" cap="none" dirty="0">
              <a:latin typeface="Sui Generis Rg" panose="020B06050202040200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With</a:t>
            </a:r>
            <a:r>
              <a:rPr lang="fr-FR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 T.ID </a:t>
            </a:r>
            <a:r>
              <a:rPr lang="fr-FR" sz="20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available</a:t>
            </a:r>
            <a:r>
              <a:rPr lang="fr-FR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With</a:t>
            </a:r>
            <a:r>
              <a:rPr lang="fr-FR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rich</a:t>
            </a:r>
            <a:r>
              <a:rPr lang="fr-FR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sounds</a:t>
            </a:r>
            <a:r>
              <a:rPr lang="fr-FR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underwater</a:t>
            </a:r>
            <a:r>
              <a:rPr lang="fr-FR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through</a:t>
            </a:r>
            <a:r>
              <a:rPr lang="fr-FR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 the BH-01</a:t>
            </a:r>
            <a:endParaRPr lang="fr-FR" sz="20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Multi Audio options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4 band </a:t>
            </a:r>
            <a:r>
              <a:rPr lang="fr-FR" sz="20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Equalizer</a:t>
            </a:r>
            <a:endParaRPr lang="fr-FR" sz="20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PWM, Square and more </a:t>
            </a:r>
            <a:r>
              <a:rPr lang="fr-FR" sz="20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sound</a:t>
            </a:r>
            <a:r>
              <a:rPr lang="fr-FR" sz="2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(s</a:t>
            </a:r>
            <a:r>
              <a:rPr lang="fr-FR" sz="2000" dirty="0">
                <a:solidFill>
                  <a:schemeClr val="bg1"/>
                </a:solidFill>
                <a:latin typeface="Sui Generis Rg" panose="020B0605020204020004" pitchFamily="34" charset="0"/>
              </a:rPr>
              <a:t>) to come</a:t>
            </a:r>
            <a:endParaRPr lang="fr-FR" sz="20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… and </a:t>
            </a:r>
            <a:r>
              <a:rPr lang="fr-FR" sz="2400" cap="none" dirty="0" err="1">
                <a:latin typeface="Sui Generis Rg" panose="020B0605020204020004" pitchFamily="34" charset="0"/>
              </a:rPr>
              <a:t>still</a:t>
            </a:r>
            <a:r>
              <a:rPr lang="fr-FR" sz="2400" cap="none" dirty="0">
                <a:latin typeface="Sui Generis Rg" panose="020B0605020204020004" pitchFamily="34" charset="0"/>
              </a:rPr>
              <a:t> </a:t>
            </a:r>
            <a:r>
              <a:rPr lang="fr-FR" sz="2400" cap="none" dirty="0" err="1">
                <a:latin typeface="Sui Generis Rg" panose="020B0605020204020004" pitchFamily="34" charset="0"/>
              </a:rPr>
              <a:t>Fully</a:t>
            </a:r>
            <a:r>
              <a:rPr lang="fr-FR" sz="2400" cap="none" dirty="0">
                <a:latin typeface="Sui Generis Rg" panose="020B0605020204020004" pitchFamily="34" charset="0"/>
              </a:rPr>
              <a:t> Wireless !</a:t>
            </a:r>
          </a:p>
          <a:p>
            <a:pPr lvl="1"/>
            <a:endParaRPr lang="en-US" sz="22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14A3AD-10ED-42D6-8941-A1E5EF088B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75"/>
            <a:ext cx="12192000" cy="56841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0AB7BD3-4866-434D-9B79-CA0D7D99102B}"/>
              </a:ext>
            </a:extLst>
          </p:cNvPr>
          <p:cNvSpPr txBox="1"/>
          <p:nvPr/>
        </p:nvSpPr>
        <p:spPr>
          <a:xfrm>
            <a:off x="0" y="1452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A new model : DEUS II  RC</a:t>
            </a:r>
            <a:endParaRPr lang="fr-FR" sz="28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6FC7943-5FA4-F2CA-2465-A0B195406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1437" y="2478504"/>
            <a:ext cx="1501949" cy="49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4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01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14A3AD-10ED-42D6-8941-A1E5EF088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75"/>
            <a:ext cx="12192000" cy="56841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0AB7BD3-4866-434D-9B79-CA0D7D99102B}"/>
              </a:ext>
            </a:extLst>
          </p:cNvPr>
          <p:cNvSpPr txBox="1"/>
          <p:nvPr/>
        </p:nvSpPr>
        <p:spPr>
          <a:xfrm>
            <a:off x="0" y="1452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A new model : DEUS II  RC</a:t>
            </a:r>
            <a:endParaRPr lang="fr-FR" sz="2800" dirty="0"/>
          </a:p>
        </p:txBody>
      </p:sp>
      <p:sp>
        <p:nvSpPr>
          <p:cNvPr id="3" name="Triangle isocèle 2">
            <a:hlinkClick r:id="rId4"/>
            <a:extLst>
              <a:ext uri="{FF2B5EF4-FFF2-40B4-BE49-F238E27FC236}">
                <a16:creationId xmlns:a16="http://schemas.microsoft.com/office/drawing/2014/main" id="{6C91E929-25BB-4761-DD84-E219339E4B99}"/>
              </a:ext>
            </a:extLst>
          </p:cNvPr>
          <p:cNvSpPr/>
          <p:nvPr/>
        </p:nvSpPr>
        <p:spPr>
          <a:xfrm rot="5400000">
            <a:off x="4986067" y="3200400"/>
            <a:ext cx="1955321" cy="131984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5672BA3-2958-370B-82EC-1923926049D9}"/>
              </a:ext>
            </a:extLst>
          </p:cNvPr>
          <p:cNvSpPr txBox="1"/>
          <p:nvPr/>
        </p:nvSpPr>
        <p:spPr>
          <a:xfrm>
            <a:off x="0" y="1751162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Sui Generis Rg" panose="020B06050202040200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the DEUS II RC </a:t>
            </a:r>
            <a:r>
              <a:rPr lang="fr-FR" sz="2800" b="1" dirty="0" err="1">
                <a:solidFill>
                  <a:schemeClr val="bg1"/>
                </a:solidFill>
                <a:latin typeface="Sui Generis Rg" panose="020B06050202040200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r>
              <a:rPr lang="fr-FR" sz="2800" b="1" dirty="0">
                <a:solidFill>
                  <a:schemeClr val="bg1"/>
                </a:solidFill>
                <a:latin typeface="Sui Generis Rg" panose="020B06050202040200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</a:p>
          <a:p>
            <a:pPr algn="ctr"/>
            <a:r>
              <a:rPr lang="fr-FR" sz="2400" b="1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https://www.youtube.com/watch?v=9j5C2DVvOxM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09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4CA797F-3098-4DFF-8696-CA9AE302D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517" y="0"/>
            <a:ext cx="7202483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473013-3A3B-4E7E-AAF5-4CC2ABAACE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58"/>
          <a:stretch/>
        </p:blipFill>
        <p:spPr>
          <a:xfrm>
            <a:off x="0" y="492115"/>
            <a:ext cx="6328766" cy="6373906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5155979" y="939971"/>
            <a:ext cx="6795390" cy="46839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latin typeface="Sui Generis Rg" panose="020B0605020204020004" pitchFamily="34" charset="0"/>
              </a:rPr>
              <a:t>DEUS</a:t>
            </a:r>
            <a:r>
              <a:rPr lang="en-US" sz="3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3000" cap="none" dirty="0">
                <a:latin typeface="Sui Generis Rg" panose="020B0605020204020004" pitchFamily="34" charset="0"/>
              </a:rPr>
              <a:t>-22FMF RC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latin typeface="Sui Generis Rg" panose="020B0605020204020004" pitchFamily="34" charset="0"/>
              </a:rPr>
              <a:t>DEUS</a:t>
            </a:r>
            <a:r>
              <a:rPr lang="en-US" sz="3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3000" cap="none" dirty="0">
                <a:latin typeface="Sui Generis Rg" panose="020B0605020204020004" pitchFamily="34" charset="0"/>
              </a:rPr>
              <a:t>-28FMF RC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cap="none" dirty="0">
                <a:latin typeface="Sui Generis Rg" panose="020B0605020204020004" pitchFamily="34" charset="0"/>
              </a:rPr>
              <a:t>Composed by: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Ergonomic and Telescopic S-Stem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D22FMF </a:t>
            </a:r>
            <a:r>
              <a:rPr lang="en-US" sz="2200" dirty="0">
                <a:solidFill>
                  <a:srgbClr val="FF0000"/>
                </a:solidFill>
                <a:latin typeface="Sui Generis Rg" panose="020B0605020204020004" pitchFamily="34" charset="0"/>
              </a:rPr>
              <a:t>or</a:t>
            </a: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D28FMF coil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 </a:t>
            </a:r>
            <a:r>
              <a:rPr lang="en-US" sz="22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2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Remote control</a:t>
            </a:r>
          </a:p>
          <a:p>
            <a:pPr lvl="1"/>
            <a:endParaRPr lang="en-US" sz="22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latin typeface="Sui Generis Rg" panose="020B0605020204020004" pitchFamily="34" charset="0"/>
              </a:rPr>
              <a:t>1299</a:t>
            </a:r>
            <a:r>
              <a:rPr lang="en-US" sz="3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€</a:t>
            </a:r>
            <a:r>
              <a:rPr lang="en-US" sz="3000" cap="none" dirty="0">
                <a:latin typeface="Sui Generis Rg" panose="020B0605020204020004" pitchFamily="34" charset="0"/>
              </a:rPr>
              <a:t> sales tax included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latin typeface="Sui Generis Rg" panose="020B0605020204020004" pitchFamily="34" charset="0"/>
              </a:rPr>
              <a:t>(US</a:t>
            </a:r>
            <a:r>
              <a:rPr lang="en-US" sz="3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$</a:t>
            </a:r>
            <a:r>
              <a:rPr lang="en-US" sz="3000" cap="none" dirty="0">
                <a:latin typeface="Sui Generis Rg" panose="020B0605020204020004" pitchFamily="34" charset="0"/>
              </a:rPr>
              <a:t> 1299 MAP)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cap="none" dirty="0">
              <a:latin typeface="Sui Generis Rg" panose="020B06050202040200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14A3AD-10ED-42D6-8941-A1E5EF088B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75"/>
            <a:ext cx="12192000" cy="56841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0AB7BD3-4866-434D-9B79-CA0D7D99102B}"/>
              </a:ext>
            </a:extLst>
          </p:cNvPr>
          <p:cNvSpPr txBox="1"/>
          <p:nvPr/>
        </p:nvSpPr>
        <p:spPr>
          <a:xfrm>
            <a:off x="0" y="1452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A new model : DEUS II  RC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71807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1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02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1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14A3AD-10ED-42D6-8941-A1E5EF088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75"/>
            <a:ext cx="12192000" cy="56841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0AB7BD3-4866-434D-9B79-CA0D7D99102B}"/>
              </a:ext>
            </a:extLst>
          </p:cNvPr>
          <p:cNvSpPr txBox="1"/>
          <p:nvPr/>
        </p:nvSpPr>
        <p:spPr>
          <a:xfrm>
            <a:off x="0" y="1452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New </a:t>
            </a:r>
            <a:r>
              <a:rPr lang="fr-FR" sz="28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optional</a:t>
            </a:r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headphones</a:t>
            </a:r>
            <a:endParaRPr lang="fr-FR" sz="2800" dirty="0"/>
          </a:p>
        </p:txBody>
      </p:sp>
      <p:sp>
        <p:nvSpPr>
          <p:cNvPr id="6" name="Triangle isocèle 5">
            <a:hlinkClick r:id="rId4"/>
            <a:extLst>
              <a:ext uri="{FF2B5EF4-FFF2-40B4-BE49-F238E27FC236}">
                <a16:creationId xmlns:a16="http://schemas.microsoft.com/office/drawing/2014/main" id="{370C9D89-BCF1-48A9-76B7-DABE6CB6BF24}"/>
              </a:ext>
            </a:extLst>
          </p:cNvPr>
          <p:cNvSpPr/>
          <p:nvPr/>
        </p:nvSpPr>
        <p:spPr>
          <a:xfrm rot="5400000">
            <a:off x="4986067" y="3200400"/>
            <a:ext cx="1955321" cy="1319842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555B2D-C264-7AD2-945C-1256EE9A4EA3}"/>
              </a:ext>
            </a:extLst>
          </p:cNvPr>
          <p:cNvSpPr txBox="1"/>
          <p:nvPr/>
        </p:nvSpPr>
        <p:spPr>
          <a:xfrm>
            <a:off x="0" y="1751162"/>
            <a:ext cx="1219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Sui Generis Rg" panose="020B0605020204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the new XP </a:t>
            </a:r>
            <a:r>
              <a:rPr lang="fr-FR" sz="2800" b="1" dirty="0" err="1">
                <a:solidFill>
                  <a:schemeClr val="bg1"/>
                </a:solidFill>
                <a:latin typeface="Sui Generis Rg" panose="020B0605020204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Headphones</a:t>
            </a:r>
            <a:r>
              <a:rPr lang="fr-FR" sz="2800" b="1" dirty="0">
                <a:solidFill>
                  <a:schemeClr val="bg1"/>
                </a:solidFill>
                <a:latin typeface="Sui Generis Rg" panose="020B0605020204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Sui Generis Rg" panose="020B0605020204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r>
              <a:rPr lang="fr-FR" sz="2800" b="1" dirty="0">
                <a:solidFill>
                  <a:schemeClr val="bg1"/>
                </a:solidFill>
                <a:latin typeface="Sui Generis Rg" panose="020B0605020204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latin typeface="Sui Generis Rg" panose="020B0605020204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2400" b="1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https://www.youtube.com/watch?v=NL0w6GBEjK0</a:t>
            </a:r>
            <a:endParaRPr lang="fr-FR" sz="2400" b="1" dirty="0">
              <a:solidFill>
                <a:srgbClr val="0070C0"/>
              </a:solidFill>
            </a:endParaRP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5879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0C819DC-A508-D3EF-45F2-497CD75DC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1061862" y="802541"/>
            <a:ext cx="10368137" cy="57877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cap="none" dirty="0">
                <a:latin typeface="Sui Generis Rg" panose="020B0605020204020004" pitchFamily="34" charset="0"/>
              </a:rPr>
              <a:t>WSA</a:t>
            </a:r>
            <a:r>
              <a:rPr lang="en-US" sz="1500" cap="none" dirty="0">
                <a:latin typeface="Sui Generis Rg" panose="020B0605020204020004" pitchFamily="34" charset="0"/>
              </a:rPr>
              <a:t> </a:t>
            </a:r>
            <a:r>
              <a:rPr lang="en-US" sz="3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3000" cap="none" dirty="0">
                <a:latin typeface="Sui Generis Rg" panose="020B0605020204020004" pitchFamily="34" charset="0"/>
              </a:rPr>
              <a:t> and WSA</a:t>
            </a:r>
            <a:r>
              <a:rPr lang="en-US" sz="1500" cap="none" dirty="0">
                <a:latin typeface="Sui Generis Rg" panose="020B0605020204020004" pitchFamily="34" charset="0"/>
              </a:rPr>
              <a:t> </a:t>
            </a:r>
            <a:r>
              <a:rPr lang="en-US" sz="3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3000" cap="none" dirty="0">
                <a:latin typeface="Sui Generis Rg" panose="020B0605020204020004" pitchFamily="34" charset="0"/>
              </a:rPr>
              <a:t>-XL new Headphones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Sui Generis Rg" panose="020B0605020204020004" pitchFamily="34" charset="0"/>
              </a:rPr>
              <a:t>10 time faster</a:t>
            </a: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than low latency Bluetooth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Light (from 72g), Foldable, easy to transport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Rainproof   (WSA II-XL - IP68 1m proofed)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4 band Equalizer 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10 level adjustable volume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Auto turn on/off once paired to the RC or the WS6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5 hours Auto-off if paired (otherwise 5 min)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Lithium battery 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Sui Generis Rg" panose="020B0605020204020004" pitchFamily="34" charset="0"/>
              </a:rPr>
              <a:t>Fast charge (2 hours)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Sui Generis Rg" panose="020B0605020204020004" pitchFamily="34" charset="0"/>
              </a:rPr>
              <a:t>2 year warranty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Sui Generis Rg" panose="020B0605020204020004" pitchFamily="34" charset="0"/>
              </a:rPr>
              <a:t>Battery life led indicator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20~20,000 Hz audio frequency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2.400 GHz ~2.480 GHz radio frequency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5 year warranty Headphones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Made in France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14A3AD-10ED-42D6-8941-A1E5EF088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75"/>
            <a:ext cx="12192000" cy="56841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0AB7BD3-4866-434D-9B79-CA0D7D99102B}"/>
              </a:ext>
            </a:extLst>
          </p:cNvPr>
          <p:cNvSpPr txBox="1"/>
          <p:nvPr/>
        </p:nvSpPr>
        <p:spPr>
          <a:xfrm>
            <a:off x="0" y="1452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New </a:t>
            </a:r>
            <a:r>
              <a:rPr lang="fr-FR" sz="28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optional</a:t>
            </a:r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headphones</a:t>
            </a:r>
            <a:endParaRPr lang="fr-FR" sz="28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50EAB05-FA90-13CE-24A8-594A440343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048" y="660332"/>
            <a:ext cx="1682758" cy="217421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F32C4F2-33A1-8196-79AF-0AE2A98932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85" y="916979"/>
            <a:ext cx="1912247" cy="132921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49D5E0E-3DE0-553F-D237-E5472FCA3073}"/>
              </a:ext>
            </a:extLst>
          </p:cNvPr>
          <p:cNvSpPr txBox="1"/>
          <p:nvPr/>
        </p:nvSpPr>
        <p:spPr>
          <a:xfrm>
            <a:off x="2084452" y="2685807"/>
            <a:ext cx="9099221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		Your sound preferences at your fingertips. </a:t>
            </a:r>
          </a:p>
          <a:p>
            <a:endParaRPr lang="en-GB" sz="5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the 4 band Equalizer, adjust the bass and treble for the most effective sound. </a:t>
            </a:r>
            <a:endParaRPr lang="fr-FR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Equalizer is perfectly designed for the WSA II-XL. We suggest that you set your personal equalization to reduce the medium audio, ringing around 500Hz, common to the over-ear headphones.</a:t>
            </a:r>
            <a:endParaRPr lang="fr-FR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recommended this adjustment below with the WSA II-XL to get a warm sound </a:t>
            </a:r>
            <a:endParaRPr lang="fr-FR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Increase the bass and the treble and decrease the medium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150Hz: +6dB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450Hz: 0dB (or -3dB)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2kHz: +3dB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4kHz: +6dB (or +9dB)</a:t>
            </a:r>
          </a:p>
          <a:p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course, each of you can mix the EQ to your own perception and audio preferences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81CF39B-B1D8-A62A-0CC6-786ABB3CD032}"/>
              </a:ext>
            </a:extLst>
          </p:cNvPr>
          <p:cNvSpPr txBox="1"/>
          <p:nvPr/>
        </p:nvSpPr>
        <p:spPr>
          <a:xfrm>
            <a:off x="2437290" y="2639293"/>
            <a:ext cx="8010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The WSA II-XL has been proofed IP68 1meter deep although it was </a:t>
            </a:r>
            <a:r>
              <a:rPr lang="en-US" sz="180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not designed to </a:t>
            </a:r>
            <a:r>
              <a:rPr lang="en-US" sz="18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dive, that just proves its robustness against waves or if you drop them into water</a:t>
            </a:r>
            <a:endParaRPr lang="fr-FR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35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801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build="allAtOnce"/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D94BCA-871D-AEC0-D8D5-A091C6413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0" y="1825289"/>
            <a:ext cx="12192000" cy="44489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3000" cap="none" dirty="0">
              <a:latin typeface="Sui Generis Rg" panose="020B0605020204020004" pitchFamily="34" charset="0"/>
            </a:endParaRPr>
          </a:p>
          <a:p>
            <a:pPr marL="3657600" lvl="7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WSA</a:t>
            </a:r>
            <a:r>
              <a:rPr lang="en-US" sz="15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       	</a:t>
            </a:r>
            <a:r>
              <a:rPr lang="en-US" sz="2500" dirty="0">
                <a:solidFill>
                  <a:schemeClr val="bg1"/>
                </a:solidFill>
                <a:latin typeface="Sui Generis Rg" panose="020B0605020204020004" pitchFamily="34" charset="0"/>
              </a:rPr>
              <a:t>(149 €/US$)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5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5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5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657600" lvl="7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WSA</a:t>
            </a:r>
            <a:r>
              <a:rPr lang="en-US" sz="15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3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3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-XL</a:t>
            </a:r>
            <a:r>
              <a:rPr lang="en-US" sz="25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	</a:t>
            </a:r>
            <a:r>
              <a:rPr lang="en-US" sz="2500" dirty="0">
                <a:solidFill>
                  <a:schemeClr val="bg1"/>
                </a:solidFill>
                <a:latin typeface="Sui Generis Rg" panose="020B0605020204020004" pitchFamily="34" charset="0"/>
              </a:rPr>
              <a:t>(199 €/US$)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5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5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5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657600" lvl="7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WS</a:t>
            </a:r>
            <a:r>
              <a:rPr lang="en-US" sz="3000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  <a:r>
              <a:rPr lang="en-US" sz="2500" dirty="0">
                <a:solidFill>
                  <a:schemeClr val="bg1"/>
                </a:solidFill>
                <a:latin typeface="Sui Generis Rg" panose="020B0605020204020004" pitchFamily="34" charset="0"/>
              </a:rPr>
              <a:t>			(349 €/US$)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5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5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5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657600" lvl="7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BH-01</a:t>
            </a:r>
            <a:r>
              <a:rPr lang="en-US" sz="25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			</a:t>
            </a:r>
            <a:r>
              <a:rPr lang="en-US" sz="2500" dirty="0">
                <a:solidFill>
                  <a:schemeClr val="bg1"/>
                </a:solidFill>
                <a:latin typeface="Sui Generis Rg" panose="020B0605020204020004" pitchFamily="34" charset="0"/>
              </a:rPr>
              <a:t>(69,90 € / 69,90US$)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14A3AD-10ED-42D6-8941-A1E5EF088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75"/>
            <a:ext cx="12192000" cy="56841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0AB7BD3-4866-434D-9B79-CA0D7D99102B}"/>
              </a:ext>
            </a:extLst>
          </p:cNvPr>
          <p:cNvSpPr txBox="1"/>
          <p:nvPr/>
        </p:nvSpPr>
        <p:spPr>
          <a:xfrm>
            <a:off x="0" y="1452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New </a:t>
            </a:r>
            <a:r>
              <a:rPr lang="fr-FR" sz="28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optional</a:t>
            </a:r>
            <a:r>
              <a:rPr lang="fr-FR" sz="28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headphones</a:t>
            </a:r>
            <a:endParaRPr lang="fr-FR" sz="28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5C451D3-010D-0A56-C136-FEADF528D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3288" y="3723336"/>
            <a:ext cx="2121772" cy="14621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08DCE1C-8AA8-ED10-D97B-4BBC7B4CC1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17216"/>
          <a:stretch/>
        </p:blipFill>
        <p:spPr>
          <a:xfrm>
            <a:off x="917320" y="4825105"/>
            <a:ext cx="2727875" cy="159637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50EAB05-FA90-13CE-24A8-594A440343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9044" y="1377053"/>
            <a:ext cx="1851034" cy="239163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F32C4F2-33A1-8196-79AF-0AE2A9893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0756" y="711800"/>
            <a:ext cx="2103472" cy="146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9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theme/theme1.xml><?xml version="1.0" encoding="utf-8"?>
<a:theme xmlns:a="http://schemas.openxmlformats.org/drawingml/2006/main" name="Dividende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A0CF3B2-1F0F-4FC5-8002-3E4869ABAD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69AFF4-BB30-4BA0-AD22-82CC3C4327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EBC12AA-1C15-4500-BC9C-8EE83A441DE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Technologies - Conception Dividende</Template>
  <TotalTime>5196</TotalTime>
  <Words>1052</Words>
  <Application>Microsoft Office PowerPoint</Application>
  <PresentationFormat>Grand écran</PresentationFormat>
  <Paragraphs>279</Paragraphs>
  <Slides>20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Gill Sans MT</vt:lpstr>
      <vt:lpstr>Hemi Head Rg</vt:lpstr>
      <vt:lpstr>Sui Generis Bk</vt:lpstr>
      <vt:lpstr>Sui Generis Rg</vt:lpstr>
      <vt:lpstr>Times New Roman</vt:lpstr>
      <vt:lpstr>Wingdings 2</vt:lpstr>
      <vt:lpstr>Dividende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XP METAL DETECTOR</dc:title>
  <dc:creator>Phlippe COLIN</dc:creator>
  <cp:lastModifiedBy>Phlippe COLIN</cp:lastModifiedBy>
  <cp:revision>305</cp:revision>
  <dcterms:created xsi:type="dcterms:W3CDTF">2021-03-31T08:59:24Z</dcterms:created>
  <dcterms:modified xsi:type="dcterms:W3CDTF">2022-06-15T15:30:27Z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