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30"/>
  </p:notesMasterIdLst>
  <p:handoutMasterIdLst>
    <p:handoutMasterId r:id="rId31"/>
  </p:handoutMasterIdLst>
  <p:sldIdLst>
    <p:sldId id="284" r:id="rId5"/>
    <p:sldId id="309" r:id="rId6"/>
    <p:sldId id="313" r:id="rId7"/>
    <p:sldId id="319" r:id="rId8"/>
    <p:sldId id="317" r:id="rId9"/>
    <p:sldId id="320" r:id="rId10"/>
    <p:sldId id="268" r:id="rId11"/>
    <p:sldId id="266" r:id="rId12"/>
    <p:sldId id="298" r:id="rId13"/>
    <p:sldId id="267" r:id="rId14"/>
    <p:sldId id="312" r:id="rId15"/>
    <p:sldId id="311" r:id="rId16"/>
    <p:sldId id="277" r:id="rId17"/>
    <p:sldId id="314" r:id="rId18"/>
    <p:sldId id="315" r:id="rId19"/>
    <p:sldId id="302" r:id="rId20"/>
    <p:sldId id="303" r:id="rId21"/>
    <p:sldId id="272" r:id="rId22"/>
    <p:sldId id="305" r:id="rId23"/>
    <p:sldId id="301" r:id="rId24"/>
    <p:sldId id="300" r:id="rId25"/>
    <p:sldId id="304" r:id="rId26"/>
    <p:sldId id="287" r:id="rId27"/>
    <p:sldId id="307" r:id="rId28"/>
    <p:sldId id="294" r:id="rId29"/>
  </p:sldIdLst>
  <p:sldSz cx="12192000" cy="6858000"/>
  <p:notesSz cx="6797675" cy="9926638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55"/>
    <a:srgbClr val="1111A3"/>
    <a:srgbClr val="214A30"/>
    <a:srgbClr val="1818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34" autoAdjust="0"/>
    <p:restoredTop sz="96374" autoAdjust="0"/>
  </p:normalViewPr>
  <p:slideViewPr>
    <p:cSldViewPr snapToGrid="0">
      <p:cViewPr varScale="1">
        <p:scale>
          <a:sx n="107" d="100"/>
          <a:sy n="107" d="100"/>
        </p:scale>
        <p:origin x="32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A3F540-FE87-41E9-A235-D9041E0E0A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C17DD8-84AF-4EB9-9557-AB1C0330B3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658AD-667A-447C-9390-E71043034E97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39DE42-9A3A-46E5-8973-C9B0B4C46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FFAC62-5CB8-4CC9-8DC9-D2E88251AB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B129A-2B19-4071-964D-74643083C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192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E04F4-FA29-4B09-BCF4-65FEC86DEAEF}" type="datetimeFigureOut">
              <a:rPr lang="fr-FR" smtClean="0"/>
              <a:t>28/09/2023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/>
              <a:t>Modifiez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17D2-97F6-442D-8E69-9D298721DAF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42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8618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39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256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1623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7751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32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526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99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906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244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38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2535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829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3648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8596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471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696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3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077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876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85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07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366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19D660A-ECF6-481C-9B60-C152AC7044BB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44B737-BAAB-4FD6-992F-98A387278F79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5F38C2D-E1AD-4379-A5CC-F384D07BF2BA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36F770-2C02-4913-A33E-F30119A8EF88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4E4C2E9-EBCE-47E6-B14A-8CCFB5877A3A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6B395B-FC0A-4FB9-AB72-5EAD4FFFCBE3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à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201069-9664-47E2-8F0B-1AE85DF9CFA4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8" name="Espace réservé a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à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1FAC92-A9AF-4A07-9FBA-F647608AB07B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4" name="Espace réservé a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DB2C01-F30B-4179-BA04-A8ECE0ECC909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3" name="Espace réservé a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A7744E9-9648-48DA-B33D-2DEAC9192E81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80482B-311F-48A8-9A95-A022EF9D97A5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4B992562-C466-488D-88D1-41F3F31AF337}" type="datetime1">
              <a:rPr lang="fr-FR" noProof="0" smtClean="0"/>
              <a:t>28/09/2023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jp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8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jpg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18.jp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18.jp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3.png"/><Relationship Id="rId4" Type="http://schemas.openxmlformats.org/officeDocument/2006/relationships/image" Target="../media/image32.wmf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.alba@xpmetaldetectors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k.louali@xpmetaldetectors.com" TargetMode="External"/><Relationship Id="rId12" Type="http://schemas.openxmlformats.org/officeDocument/2006/relationships/hyperlink" Target="mailto:sav2@xpmetaldetectors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.pliusnina@xpmetaldetectors.com" TargetMode="External"/><Relationship Id="rId11" Type="http://schemas.openxmlformats.org/officeDocument/2006/relationships/hyperlink" Target="mailto:b.cinquin@phxsupport.fr" TargetMode="External"/><Relationship Id="rId5" Type="http://schemas.openxmlformats.org/officeDocument/2006/relationships/image" Target="../media/image2.jpg"/><Relationship Id="rId10" Type="http://schemas.openxmlformats.org/officeDocument/2006/relationships/hyperlink" Target="mailto:l.lassinat@phxsupport.fr" TargetMode="External"/><Relationship Id="rId4" Type="http://schemas.microsoft.com/office/2007/relationships/hdphoto" Target="../media/hdphoto1.wdp"/><Relationship Id="rId9" Type="http://schemas.openxmlformats.org/officeDocument/2006/relationships/hyperlink" Target="mailto:p.colin@xpmetaldetector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xpmetaldetectors.com/en/bt/the-blog/updates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xpmetaldetector/video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E590AE-6AD2-48EF-A35B-19E6501A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204767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21220D-B7CD-4801-ADB3-688AC01AE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562C46-2675-435A-8DB5-548F78371873}"/>
              </a:ext>
            </a:extLst>
          </p:cNvPr>
          <p:cNvSpPr txBox="1"/>
          <p:nvPr/>
        </p:nvSpPr>
        <p:spPr>
          <a:xfrm>
            <a:off x="0" y="401682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New XP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Metal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July 11th 2023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DFC18-6E77-4BE6-88D2-DA3BC669D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21" t="31606" r="36284" b="35250"/>
          <a:stretch/>
        </p:blipFill>
        <p:spPr>
          <a:xfrm>
            <a:off x="4320561" y="958184"/>
            <a:ext cx="3792243" cy="316255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58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832BBA84-33C5-FD68-3403-055C961927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" y="6893"/>
            <a:ext cx="12192000" cy="5684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98012F-A831-3F83-7430-58205B33E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1" t="34587" r="31971" b="12754"/>
          <a:stretch/>
        </p:blipFill>
        <p:spPr>
          <a:xfrm>
            <a:off x="0" y="638616"/>
            <a:ext cx="12192000" cy="62809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546212-C94A-8870-982F-9F1AB8C55AA0}"/>
              </a:ext>
            </a:extLst>
          </p:cNvPr>
          <p:cNvSpPr/>
          <p:nvPr/>
        </p:nvSpPr>
        <p:spPr>
          <a:xfrm>
            <a:off x="-2698" y="4770255"/>
            <a:ext cx="12192000" cy="2149634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1602421" y="4596082"/>
            <a:ext cx="10207984" cy="21922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Fast and </a:t>
            </a:r>
            <a:r>
              <a:rPr lang="fr-FR" sz="2400" cap="none" dirty="0" err="1">
                <a:latin typeface="Sui Generis Rg" panose="020B0605020204020004" pitchFamily="34" charset="0"/>
              </a:rPr>
              <a:t>simultaneous</a:t>
            </a:r>
            <a:r>
              <a:rPr lang="fr-FR" sz="2400" cap="none" dirty="0">
                <a:latin typeface="Sui Generis Rg" panose="020B0605020204020004" pitchFamily="34" charset="0"/>
              </a:rPr>
              <a:t> Multi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 err="1">
                <a:latin typeface="Sui Generis Rg" panose="020B0605020204020004" pitchFamily="34" charset="0"/>
              </a:rPr>
              <a:t>Reach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extreme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depths</a:t>
            </a:r>
            <a:r>
              <a:rPr lang="fr-FR" sz="2400" cap="none" dirty="0">
                <a:latin typeface="Sui Generis Rg" panose="020B0605020204020004" pitchFamily="34" charset="0"/>
              </a:rPr>
              <a:t> (up to 5m~17ft)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Discrimination </a:t>
            </a:r>
            <a:r>
              <a:rPr lang="fr-FR" sz="2400" cap="none" dirty="0" err="1">
                <a:latin typeface="Sui Generis Rg" panose="020B0605020204020004" pitchFamily="34" charset="0"/>
              </a:rPr>
              <a:t>capability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Wireless </a:t>
            </a:r>
            <a:r>
              <a:rPr lang="fr-FR" sz="2400" cap="none" dirty="0" err="1">
                <a:latin typeface="Sui Generis Rg" panose="020B0605020204020004" pitchFamily="34" charset="0"/>
              </a:rPr>
              <a:t>convenience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 err="1">
                <a:latin typeface="Sui Generis Rg" panose="020B0605020204020004" pitchFamily="34" charset="0"/>
              </a:rPr>
              <a:t>Ergonomic</a:t>
            </a:r>
            <a:r>
              <a:rPr lang="fr-FR" sz="2400" cap="none" dirty="0">
                <a:latin typeface="Sui Generis Rg" panose="020B0605020204020004" pitchFamily="34" charset="0"/>
              </a:rPr>
              <a:t>, </a:t>
            </a:r>
            <a:r>
              <a:rPr lang="fr-FR" sz="2400" cap="none" dirty="0" err="1">
                <a:latin typeface="Sui Generis Rg" panose="020B0605020204020004" pitchFamily="34" charset="0"/>
              </a:rPr>
              <a:t>weather-ready</a:t>
            </a:r>
            <a:r>
              <a:rPr lang="fr-FR" sz="2400" cap="none" dirty="0">
                <a:latin typeface="Sui Generis Rg" panose="020B0605020204020004" pitchFamily="34" charset="0"/>
              </a:rPr>
              <a:t> and </a:t>
            </a:r>
            <a:r>
              <a:rPr lang="fr-FR" sz="2400" cap="none" dirty="0" err="1">
                <a:latin typeface="Sui Generis Rg" panose="020B0605020204020004" pitchFamily="34" charset="0"/>
              </a:rPr>
              <a:t>Built</a:t>
            </a:r>
            <a:r>
              <a:rPr lang="fr-FR" sz="2400" cap="none" dirty="0">
                <a:latin typeface="Sui Generis Rg" panose="020B0605020204020004" pitchFamily="34" charset="0"/>
              </a:rPr>
              <a:t> to last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F0B2F9-F797-4E72-B83D-CF110A26C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995" y="4872798"/>
            <a:ext cx="1750063" cy="5816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0" y="2072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Key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Features</a:t>
            </a:r>
            <a:endParaRPr lang="fr-FR" sz="28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79" y="4972702"/>
            <a:ext cx="1089449" cy="964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A826886-8FD6-288E-05D3-EBE917503F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49" t="29562" r="3615" b="33400"/>
          <a:stretch/>
        </p:blipFill>
        <p:spPr>
          <a:xfrm>
            <a:off x="6870137" y="2136290"/>
            <a:ext cx="4980727" cy="10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01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1875D9B-BD3C-4A8E-8642-BA7E5C646435}"/>
              </a:ext>
            </a:extLst>
          </p:cNvPr>
          <p:cNvSpPr txBox="1">
            <a:spLocks/>
          </p:cNvSpPr>
          <p:nvPr/>
        </p:nvSpPr>
        <p:spPr>
          <a:xfrm>
            <a:off x="4794685" y="1349884"/>
            <a:ext cx="7397315" cy="5241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ui Generis Rg" panose="020B0605020204020004" pitchFamily="34" charset="0"/>
              </a:rPr>
              <a:t>Large “2 Box” </a:t>
            </a:r>
            <a:r>
              <a:rPr lang="en-GB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F</a:t>
            </a:r>
            <a:r>
              <a:rPr lang="en-GB" sz="2000" dirty="0">
                <a:latin typeface="Sui Generis Rg" panose="020B0605020204020004" pitchFamily="34" charset="0"/>
              </a:rPr>
              <a:t>MF coils (2 coils 1’x1,5’)</a:t>
            </a:r>
          </a:p>
          <a:p>
            <a:pPr lvl="1"/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Unparalleled performance : up to 5 meters (17 ft) deep</a:t>
            </a:r>
            <a:endParaRPr lang="en-GB" sz="1400" b="1" dirty="0">
              <a:solidFill>
                <a:srgbClr val="FF0000"/>
              </a:solidFill>
              <a:latin typeface="Sui Generis Rg" panose="020B0605020204020004" pitchFamily="34" charset="0"/>
            </a:endParaRPr>
          </a:p>
          <a:p>
            <a:pPr lvl="1"/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Less ground noise than any other 2 box deep seeking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Sui Generis Rg" panose="020B0605020204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ui Generis Rg" panose="020B0605020204020004" pitchFamily="34" charset="0"/>
              </a:rPr>
              <a:t>First fully wireless multi freq. </a:t>
            </a:r>
            <a:r>
              <a:rPr lang="en-GB" sz="2000" dirty="0" err="1">
                <a:latin typeface="Sui Generis Rg" panose="020B0605020204020004" pitchFamily="34" charset="0"/>
              </a:rPr>
              <a:t>m.D.</a:t>
            </a:r>
            <a:endParaRPr lang="en-GB" sz="2000" dirty="0">
              <a:latin typeface="Sui Generis Rg" panose="020B0605020204020004" pitchFamily="34" charset="0"/>
            </a:endParaRPr>
          </a:p>
          <a:p>
            <a:pPr lvl="1"/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Detachable remote control with USB update system </a:t>
            </a:r>
            <a:r>
              <a:rPr lang="en-GB" sz="1200" b="1" dirty="0">
                <a:solidFill>
                  <a:schemeClr val="bg1"/>
                </a:solidFill>
                <a:latin typeface="Sui Generis Rg" panose="020B0605020204020004" pitchFamily="34" charset="0"/>
                <a:cs typeface="Times New Roman" panose="02020603050405020304" pitchFamily="18" charset="0"/>
              </a:rPr>
              <a:t>→</a:t>
            </a:r>
            <a:r>
              <a:rPr lang="en-GB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Sui Generis Rg" panose="020B0605020204020004" pitchFamily="34" charset="0"/>
                <a:cs typeface="Times New Roman" panose="02020603050405020304" pitchFamily="18" charset="0"/>
              </a:rPr>
              <a:t>V2.0</a:t>
            </a:r>
            <a:endParaRPr lang="en-GB" sz="1400" b="1" dirty="0">
              <a:solidFill>
                <a:srgbClr val="FF0000"/>
              </a:solidFill>
              <a:latin typeface="Sui Generis Rg" panose="020B0605020204020004" pitchFamily="34" charset="0"/>
            </a:endParaRPr>
          </a:p>
          <a:p>
            <a:pPr lvl="1"/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Switch from XTREM HUNTER to DEUS </a:t>
            </a:r>
            <a:r>
              <a:rPr lang="en-GB" sz="1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 in seconds</a:t>
            </a:r>
          </a:p>
          <a:p>
            <a:pPr lvl="1"/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S-telescopic and adjustable stem – easy to adjust, easy to store</a:t>
            </a:r>
          </a:p>
          <a:p>
            <a:pPr lvl="1"/>
            <a:endParaRPr lang="en-GB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Sui Generis Rg" panose="020B0605020204020004" pitchFamily="34" charset="0"/>
              </a:rPr>
              <a:t>Long battery life with Lithium batteries</a:t>
            </a:r>
          </a:p>
          <a:p>
            <a:pPr lvl="1"/>
            <a:r>
              <a:rPr lang="en-GB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Up 10 hours on the field</a:t>
            </a:r>
          </a:p>
          <a:p>
            <a:pPr lvl="1"/>
            <a:endParaRPr lang="en-GB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ui Generis Rg" panose="020B0605020204020004" pitchFamily="34" charset="0"/>
              </a:rPr>
              <a:t>Fast audio response with wireless headphones </a:t>
            </a:r>
          </a:p>
          <a:p>
            <a:r>
              <a:rPr lang="en-GB" sz="1200" cap="none" dirty="0">
                <a:latin typeface="Sui Generis Rg" panose="020B0605020204020004" pitchFamily="34" charset="0"/>
              </a:rPr>
              <a:t>	4 different Headphones to suit to all usages : WS6, WSA II, WSA II-XL, BH-01</a:t>
            </a:r>
          </a:p>
          <a:p>
            <a:r>
              <a:rPr lang="en-GB" sz="1200" cap="none" dirty="0">
                <a:latin typeface="Sui Generis Rg" panose="020B0605020204020004" pitchFamily="34" charset="0"/>
              </a:rPr>
              <a:t>	10 Times faster than any Bluetooth low latency headphones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Sui Generis Rg" panose="020B0605020204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Sui Generis Rg" panose="020B0605020204020004" pitchFamily="34" charset="0"/>
              </a:rPr>
              <a:t>wEatHer</a:t>
            </a:r>
            <a:r>
              <a:rPr lang="en-GB" sz="2000" dirty="0">
                <a:latin typeface="Sui Generis Rg" panose="020B0605020204020004" pitchFamily="34" charset="0"/>
              </a:rPr>
              <a:t> proof &amp; shockproof</a:t>
            </a:r>
          </a:p>
          <a:p>
            <a:endParaRPr lang="en-GB" sz="1600" dirty="0">
              <a:latin typeface="Sui Generis Rg" panose="020B0605020204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Sui Generis Rg" panose="020B0605020204020004" pitchFamily="34" charset="0"/>
              </a:rPr>
              <a:t>5 year warranty – made in France</a:t>
            </a:r>
          </a:p>
          <a:p>
            <a:r>
              <a:rPr lang="en-GB" sz="1200" cap="none" dirty="0">
                <a:latin typeface="Sui Generis Rg" panose="020B0605020204020004" pitchFamily="34" charset="0"/>
              </a:rPr>
              <a:t>	XP : the unique metal detector brand with such long warranty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C537B5-77EF-4DB9-BBA5-F9E92F9F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5949E3-6EBD-4CC1-9F21-E34B46565B2C}"/>
              </a:ext>
            </a:extLst>
          </p:cNvPr>
          <p:cNvSpPr txBox="1"/>
          <p:nvPr/>
        </p:nvSpPr>
        <p:spPr>
          <a:xfrm>
            <a:off x="0" y="14520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Product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specifications</a:t>
            </a:r>
            <a:endParaRPr lang="fr-FR" sz="2800" dirty="0"/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46C8C56E-C504-41B9-93B0-BF016CDE3555}"/>
              </a:ext>
            </a:extLst>
          </p:cNvPr>
          <p:cNvGrpSpPr/>
          <p:nvPr/>
        </p:nvGrpSpPr>
        <p:grpSpPr>
          <a:xfrm>
            <a:off x="2694647" y="5077032"/>
            <a:ext cx="1384077" cy="1526454"/>
            <a:chOff x="3375220" y="5566825"/>
            <a:chExt cx="800038" cy="88233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88AE94A-2232-4463-AAF7-32563427EE0F}"/>
                </a:ext>
              </a:extLst>
            </p:cNvPr>
            <p:cNvSpPr txBox="1"/>
            <p:nvPr/>
          </p:nvSpPr>
          <p:spPr>
            <a:xfrm>
              <a:off x="3431363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Built</a:t>
              </a:r>
              <a:r>
                <a:rPr lang="fr-FR" sz="800" dirty="0">
                  <a:solidFill>
                    <a:schemeClr val="bg1"/>
                  </a:solidFill>
                </a:rPr>
                <a:t> to last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F28B5FED-45E7-4F83-B38D-0973A1D37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5220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8372507-3308-424A-A836-23777372EF83}"/>
              </a:ext>
            </a:extLst>
          </p:cNvPr>
          <p:cNvGrpSpPr/>
          <p:nvPr/>
        </p:nvGrpSpPr>
        <p:grpSpPr>
          <a:xfrm>
            <a:off x="110907" y="3524771"/>
            <a:ext cx="1384077" cy="1760985"/>
            <a:chOff x="1370112" y="3779586"/>
            <a:chExt cx="800038" cy="101790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77F3682-446F-4B5A-8B45-4ACCDD9D5498}"/>
                </a:ext>
              </a:extLst>
            </p:cNvPr>
            <p:cNvSpPr txBox="1"/>
            <p:nvPr/>
          </p:nvSpPr>
          <p:spPr>
            <a:xfrm>
              <a:off x="1393625" y="4458934"/>
              <a:ext cx="753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Simultaneous</a:t>
              </a:r>
              <a:r>
                <a:rPr lang="fr-FR" sz="800" dirty="0">
                  <a:solidFill>
                    <a:schemeClr val="bg1"/>
                  </a:solidFill>
                </a:rPr>
                <a:t> FMF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1D56591-D102-477B-9F87-4508BD14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0112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AF9E438B-E790-496F-AAA4-7AEBC14CA817}"/>
              </a:ext>
            </a:extLst>
          </p:cNvPr>
          <p:cNvGrpSpPr/>
          <p:nvPr/>
        </p:nvGrpSpPr>
        <p:grpSpPr>
          <a:xfrm>
            <a:off x="2694647" y="3524771"/>
            <a:ext cx="1384077" cy="1760985"/>
            <a:chOff x="2375273" y="3779586"/>
            <a:chExt cx="800038" cy="101790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7E1CB0C-5C5E-478B-9555-9E3EE9C1B449}"/>
                </a:ext>
              </a:extLst>
            </p:cNvPr>
            <p:cNvSpPr txBox="1"/>
            <p:nvPr/>
          </p:nvSpPr>
          <p:spPr>
            <a:xfrm>
              <a:off x="2398786" y="4458934"/>
              <a:ext cx="75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Fast Wireless 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XP Link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3B670BA-D10E-457D-852B-AF8DF76A6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527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CD0EF7A-885A-4B8E-AE10-878B31E96706}"/>
              </a:ext>
            </a:extLst>
          </p:cNvPr>
          <p:cNvGrpSpPr/>
          <p:nvPr/>
        </p:nvGrpSpPr>
        <p:grpSpPr>
          <a:xfrm>
            <a:off x="1402777" y="5077032"/>
            <a:ext cx="1384077" cy="1760795"/>
            <a:chOff x="1367039" y="4784693"/>
            <a:chExt cx="800038" cy="1017793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AFB6B80-BE67-414B-9B36-0BC783E5EB52}"/>
                </a:ext>
              </a:extLst>
            </p:cNvPr>
            <p:cNvSpPr txBox="1"/>
            <p:nvPr/>
          </p:nvSpPr>
          <p:spPr>
            <a:xfrm>
              <a:off x="142318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Lithium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batteries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BB2814F1-8886-4CB8-A176-B9E1C2FC1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703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0EA41698-72B4-4FD3-B9D9-CC17D6D904EF}"/>
              </a:ext>
            </a:extLst>
          </p:cNvPr>
          <p:cNvGrpSpPr/>
          <p:nvPr/>
        </p:nvGrpSpPr>
        <p:grpSpPr>
          <a:xfrm>
            <a:off x="110907" y="5077032"/>
            <a:ext cx="1384077" cy="1526454"/>
            <a:chOff x="1367271" y="5566825"/>
            <a:chExt cx="800038" cy="88233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133A917-8C9C-4B04-84F0-2A794ABF1487}"/>
                </a:ext>
              </a:extLst>
            </p:cNvPr>
            <p:cNvSpPr txBox="1"/>
            <p:nvPr/>
          </p:nvSpPr>
          <p:spPr>
            <a:xfrm>
              <a:off x="1423414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Update </a:t>
              </a:r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8E5677B0-CD0F-4129-81BB-89F69EA0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7271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0116E4-3202-880D-45A1-625AE86C9A32}"/>
              </a:ext>
            </a:extLst>
          </p:cNvPr>
          <p:cNvGrpSpPr/>
          <p:nvPr/>
        </p:nvGrpSpPr>
        <p:grpSpPr>
          <a:xfrm>
            <a:off x="1443455" y="3710234"/>
            <a:ext cx="1302721" cy="1220838"/>
            <a:chOff x="1479093" y="2451928"/>
            <a:chExt cx="1302721" cy="122083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E2E0FEB-8D6B-EE02-4BFC-E8614181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17592" y="2451928"/>
              <a:ext cx="1021243" cy="102124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01DC9FB-B5A7-3772-7130-63BA8D0DCA4A}"/>
                </a:ext>
              </a:extLst>
            </p:cNvPr>
            <p:cNvSpPr txBox="1"/>
            <p:nvPr/>
          </p:nvSpPr>
          <p:spPr>
            <a:xfrm>
              <a:off x="1479093" y="3457322"/>
              <a:ext cx="13027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Up to 5M Deep (17ft)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C24708FC-F4F3-A995-7B14-542A3C488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53" t="11940" r="18669"/>
          <a:stretch/>
        </p:blipFill>
        <p:spPr>
          <a:xfrm>
            <a:off x="2148231" y="290819"/>
            <a:ext cx="7812070" cy="603913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F828BA5-879A-CE6E-978D-5F3589E2BA0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149" t="29562" r="3615" b="33400"/>
          <a:stretch/>
        </p:blipFill>
        <p:spPr>
          <a:xfrm>
            <a:off x="5907185" y="432916"/>
            <a:ext cx="4980727" cy="10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32031 -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-1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FC537B5-77EF-4DB9-BBA5-F9E92F9F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5949E3-6EBD-4CC1-9F21-E34B46565B2C}"/>
              </a:ext>
            </a:extLst>
          </p:cNvPr>
          <p:cNvSpPr txBox="1"/>
          <p:nvPr/>
        </p:nvSpPr>
        <p:spPr>
          <a:xfrm>
            <a:off x="0" y="14520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Detailed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specifications</a:t>
            </a: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E25BBA-9D81-EBEA-F48E-F0BBB368F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53" t="11940" r="18669"/>
          <a:stretch/>
        </p:blipFill>
        <p:spPr>
          <a:xfrm>
            <a:off x="-142901" y="-62742"/>
            <a:ext cx="5258829" cy="40653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171C72-A2C9-15C2-7128-8089DDC2D7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49" t="29562" r="3615" b="33400"/>
          <a:stretch/>
        </p:blipFill>
        <p:spPr>
          <a:xfrm>
            <a:off x="5907185" y="432916"/>
            <a:ext cx="4980727" cy="10514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A2739F7-9094-7EE3-881E-8B1DD84B9791}"/>
              </a:ext>
            </a:extLst>
          </p:cNvPr>
          <p:cNvSpPr txBox="1">
            <a:spLocks/>
          </p:cNvSpPr>
          <p:nvPr/>
        </p:nvSpPr>
        <p:spPr>
          <a:xfrm>
            <a:off x="4955307" y="1436703"/>
            <a:ext cx="7397315" cy="5241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16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3396752-E152-62B2-FF84-92B2366A5B00}"/>
              </a:ext>
            </a:extLst>
          </p:cNvPr>
          <p:cNvSpPr txBox="1">
            <a:spLocks/>
          </p:cNvSpPr>
          <p:nvPr/>
        </p:nvSpPr>
        <p:spPr>
          <a:xfrm>
            <a:off x="4879810" y="1934809"/>
            <a:ext cx="7397315" cy="5120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kern="100" dirty="0">
                <a:solidFill>
                  <a:srgbClr val="FF0000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tech :</a:t>
            </a:r>
            <a:endParaRPr lang="fr-FR" sz="24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 </a:t>
            </a:r>
            <a:r>
              <a:rPr lang="en-US" sz="1500" b="1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 multiple frequency</a:t>
            </a: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(FMF®)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Non-motion with adjustable autotune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 wireless headphone compatibility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Battery type: li-ion 18650 x1 - 11 watts/hour - 45g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Battery life &gt;10 </a:t>
            </a:r>
            <a:r>
              <a:rPr lang="fr-FR" sz="1500" kern="100" dirty="0" err="1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hours</a:t>
            </a:r>
            <a:r>
              <a:rPr lang="fr-FR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 full charge in ±4 </a:t>
            </a:r>
            <a:r>
              <a:rPr lang="fr-FR" sz="1500" kern="100" dirty="0" err="1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hours</a:t>
            </a:r>
            <a:endParaRPr lang="fr-FR" sz="15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T° during charging: 0 to + 40° max</a:t>
            </a:r>
            <a:endParaRPr lang="fr-FR" sz="15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Operating T°: 0 to + 40°</a:t>
            </a:r>
            <a:endParaRPr lang="fr-FR" sz="15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Charge cable: USB-C 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 case: included - rain and shock proof 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 case size: 725 x 480 x 170 mm (28’ x 18,9’x 6,7’)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Length assembled: 1.20m (3.94ft)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(XTREM HUNTER + remote control): 2.9kg (6.4lb) 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(XTREM HUNTER + XP case): 5.8kg (12,8lb)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 BACKPACK 280 : 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optional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Warranty: </a:t>
            </a:r>
          </a:p>
          <a:p>
            <a:pPr marL="800100" lvl="1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years parts and labor </a:t>
            </a:r>
          </a:p>
          <a:p>
            <a:pPr marL="800100" lvl="1" indent="-34290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Batteries and connectors 2 years.</a:t>
            </a:r>
            <a:endParaRPr lang="fr-FR" sz="15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Patent: US 7940049 B2 - EP 1990658 B1 + patents pending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cap="none" dirty="0">
              <a:latin typeface="Sui Generis Rg" panose="020B06050202040200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5E9C624-046D-4CD2-7228-13C64CD245BB}"/>
              </a:ext>
            </a:extLst>
          </p:cNvPr>
          <p:cNvSpPr txBox="1">
            <a:spLocks/>
          </p:cNvSpPr>
          <p:nvPr/>
        </p:nvSpPr>
        <p:spPr>
          <a:xfrm>
            <a:off x="159740" y="3281750"/>
            <a:ext cx="4795567" cy="34795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kern="100" dirty="0">
                <a:solidFill>
                  <a:srgbClr val="FF0000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Settings:</a:t>
            </a:r>
            <a:endParaRPr lang="fr-FR" sz="24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Adjustable</a:t>
            </a: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Autotune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Reactivity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Discrimination (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rejection)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 scan 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 noise cancel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kern="100" dirty="0">
                <a:solidFill>
                  <a:schemeClr val="bg1"/>
                </a:solidFill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Auto/manual with 14 channels</a:t>
            </a:r>
            <a:endParaRPr lang="fr-FR" sz="15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Balance : 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</a:t>
            </a: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grab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 </a:t>
            </a: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threshold</a:t>
            </a:r>
            <a:endParaRPr lang="fr-FR" sz="1500" kern="100" cap="none" dirty="0">
              <a:latin typeface="Sui Generis Rg" panose="020B0605020204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 err="1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Equalizer</a:t>
            </a:r>
            <a:endParaRPr lang="fr-FR" sz="1500" kern="100" cap="none" dirty="0">
              <a:latin typeface="Sui Generis Rg" panose="020B0605020204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500" kern="100" cap="none" dirty="0">
                <a:latin typeface="Sui Generis Rg" panose="020B0605020204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Programs</a:t>
            </a:r>
            <a:endParaRPr lang="fr-FR" sz="1500" kern="1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FC537B5-77EF-4DB9-BBA5-F9E92F9F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5949E3-6EBD-4CC1-9F21-E34B46565B2C}"/>
              </a:ext>
            </a:extLst>
          </p:cNvPr>
          <p:cNvSpPr txBox="1"/>
          <p:nvPr/>
        </p:nvSpPr>
        <p:spPr>
          <a:xfrm>
            <a:off x="0" y="14520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Extreme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versatility</a:t>
            </a:r>
            <a:endParaRPr lang="fr-FR" sz="28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9CD8A65-37D9-78EA-2552-B80722019F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53" t="11940" r="18669"/>
          <a:stretch/>
        </p:blipFill>
        <p:spPr>
          <a:xfrm>
            <a:off x="2189965" y="328919"/>
            <a:ext cx="7812070" cy="60391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5F34FE-253D-83DE-97E8-D1EE6BE54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552" y="849335"/>
            <a:ext cx="6291519" cy="181486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D7C73DD-EE54-385F-BF2B-D8AE6F39DE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81" t="2462" r="7824" b="1"/>
          <a:stretch/>
        </p:blipFill>
        <p:spPr>
          <a:xfrm>
            <a:off x="0" y="2967714"/>
            <a:ext cx="8285480" cy="38902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D89AA39-5DE7-E4FD-83B6-F6DBB56E9C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569" y="3271520"/>
            <a:ext cx="4079431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32031 -0.2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-1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D58BD9-4F4A-ECFD-925F-F35386DE6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126"/>
            <a:ext cx="12192000" cy="64913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C537B5-77EF-4DB9-BBA5-F9E92F9F1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5949E3-6EBD-4CC1-9F21-E34B46565B2C}"/>
              </a:ext>
            </a:extLst>
          </p:cNvPr>
          <p:cNvSpPr txBox="1"/>
          <p:nvPr/>
        </p:nvSpPr>
        <p:spPr>
          <a:xfrm>
            <a:off x="0" y="14520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Performance and Bar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graphic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131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16E042C-DA42-CFFE-7A8A-45CE9195E4C1}"/>
              </a:ext>
            </a:extLst>
          </p:cNvPr>
          <p:cNvGrpSpPr/>
          <p:nvPr/>
        </p:nvGrpSpPr>
        <p:grpSpPr>
          <a:xfrm>
            <a:off x="0" y="352133"/>
            <a:ext cx="12192000" cy="6491347"/>
            <a:chOff x="0" y="352133"/>
            <a:chExt cx="12192000" cy="649134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7B61DF9-FA3D-4231-59BB-2F06D835C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2133"/>
              <a:ext cx="12192000" cy="649134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C198F8E-20A3-C676-D8BC-838067D7561E}"/>
                </a:ext>
              </a:extLst>
            </p:cNvPr>
            <p:cNvSpPr txBox="1"/>
            <p:nvPr/>
          </p:nvSpPr>
          <p:spPr>
            <a:xfrm>
              <a:off x="674263" y="5655520"/>
              <a:ext cx="3403881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Sui Generis Rg" panose="020B0605020204020004" pitchFamily="34" charset="0"/>
                </a:rPr>
                <a:t>MODERATE SIZE FERROUS</a:t>
              </a:r>
            </a:p>
            <a:p>
              <a:r>
                <a:rPr lang="fr-FR" sz="1600" dirty="0">
                  <a:solidFill>
                    <a:schemeClr val="bg1"/>
                  </a:solidFill>
                  <a:latin typeface="Sui Generis Rg" panose="020B0605020204020004" pitchFamily="34" charset="0"/>
                </a:rPr>
                <a:t>REJECTION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FFC537B5-77EF-4DB9-BBA5-F9E92F9F1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5949E3-6EBD-4CC1-9F21-E34B46565B2C}"/>
              </a:ext>
            </a:extLst>
          </p:cNvPr>
          <p:cNvSpPr txBox="1"/>
          <p:nvPr/>
        </p:nvSpPr>
        <p:spPr>
          <a:xfrm>
            <a:off x="0" y="14520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Bar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graphic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and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iron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rejection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8730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12EA58-FF39-FC03-3772-04FD73E4B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1737"/>
          <a:stretch/>
        </p:blipFill>
        <p:spPr bwMode="auto">
          <a:xfrm>
            <a:off x="-5396" y="20723"/>
            <a:ext cx="12197396" cy="683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2BBA84-33C5-FD68-3403-055C961927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" y="6893"/>
            <a:ext cx="12192000" cy="5684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546212-C94A-8870-982F-9F1AB8C55AA0}"/>
              </a:ext>
            </a:extLst>
          </p:cNvPr>
          <p:cNvSpPr/>
          <p:nvPr/>
        </p:nvSpPr>
        <p:spPr>
          <a:xfrm>
            <a:off x="-5396" y="5245099"/>
            <a:ext cx="12192000" cy="1602385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1028700" y="5130800"/>
            <a:ext cx="10781705" cy="1733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5000 m² with </a:t>
            </a:r>
            <a:r>
              <a:rPr lang="fr-FR" sz="2400" cap="none" dirty="0" err="1">
                <a:latin typeface="Sui Generis Rg" panose="020B0605020204020004" pitchFamily="34" charset="0"/>
              </a:rPr>
              <a:t>buried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targets</a:t>
            </a:r>
            <a:r>
              <a:rPr lang="fr-FR" sz="2400" cap="none" dirty="0">
                <a:latin typeface="Sui Generis Rg" panose="020B0605020204020004" pitchFamily="34" charset="0"/>
              </a:rPr>
              <a:t> to test the XTREM HUNTER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Come with </a:t>
            </a:r>
            <a:r>
              <a:rPr lang="fr-FR" sz="2400" cap="none" dirty="0" err="1">
                <a:latin typeface="Sui Generis Rg" panose="020B0605020204020004" pitchFamily="34" charset="0"/>
              </a:rPr>
              <a:t>your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resellers</a:t>
            </a:r>
            <a:r>
              <a:rPr lang="fr-FR" sz="2400" cap="none" dirty="0">
                <a:latin typeface="Sui Generis Rg" panose="020B0605020204020004" pitchFamily="34" charset="0"/>
              </a:rPr>
              <a:t> to </a:t>
            </a:r>
            <a:r>
              <a:rPr lang="fr-FR" sz="2400" cap="none" dirty="0" err="1">
                <a:latin typeface="Sui Generis Rg" panose="020B0605020204020004" pitchFamily="34" charset="0"/>
              </a:rPr>
              <a:t>make</a:t>
            </a:r>
            <a:r>
              <a:rPr lang="fr-FR" sz="2400" cap="none" dirty="0">
                <a:latin typeface="Sui Generis Rg" panose="020B0605020204020004" pitchFamily="34" charset="0"/>
              </a:rPr>
              <a:t> test and </a:t>
            </a:r>
            <a:r>
              <a:rPr lang="fr-FR" sz="2400" cap="none" dirty="0" err="1">
                <a:latin typeface="Sui Generis Rg" panose="020B0605020204020004" pitchFamily="34" charset="0"/>
              </a:rPr>
              <a:t>videos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Come with </a:t>
            </a:r>
            <a:r>
              <a:rPr lang="fr-FR" sz="2400" cap="none" dirty="0" err="1">
                <a:latin typeface="Sui Generis Rg" panose="020B0605020204020004" pitchFamily="34" charset="0"/>
              </a:rPr>
              <a:t>your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Youtubers</a:t>
            </a:r>
            <a:r>
              <a:rPr lang="fr-FR" sz="2400" cap="none" dirty="0">
                <a:latin typeface="Sui Generis Rg" panose="020B0605020204020004" pitchFamily="34" charset="0"/>
              </a:rPr>
              <a:t>/</a:t>
            </a:r>
            <a:r>
              <a:rPr lang="fr-FR" sz="2400" cap="none" dirty="0" err="1">
                <a:latin typeface="Sui Generis Rg" panose="020B0605020204020004" pitchFamily="34" charset="0"/>
              </a:rPr>
              <a:t>Influencers</a:t>
            </a:r>
            <a:r>
              <a:rPr lang="fr-FR" sz="2400" cap="none" dirty="0">
                <a:latin typeface="Sui Generis Rg" panose="020B0605020204020004" pitchFamily="34" charset="0"/>
              </a:rPr>
              <a:t> to </a:t>
            </a:r>
            <a:r>
              <a:rPr lang="fr-FR" sz="2400" cap="none" dirty="0" err="1">
                <a:latin typeface="Sui Generis Rg" panose="020B0605020204020004" pitchFamily="34" charset="0"/>
              </a:rPr>
              <a:t>make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videos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 err="1">
                <a:latin typeface="Sui Generis Rg" panose="020B0605020204020004" pitchFamily="34" charset="0"/>
              </a:rPr>
              <a:t>Visit</a:t>
            </a:r>
            <a:r>
              <a:rPr lang="fr-FR" sz="2400" cap="none" dirty="0">
                <a:latin typeface="Sui Generis Rg" panose="020B0605020204020004" pitchFamily="34" charset="0"/>
              </a:rPr>
              <a:t> XP </a:t>
            </a:r>
            <a:r>
              <a:rPr lang="fr-FR" sz="2400" cap="none" dirty="0" err="1">
                <a:latin typeface="Sui Generis Rg" panose="020B0605020204020004" pitchFamily="34" charset="0"/>
              </a:rPr>
              <a:t>Factory</a:t>
            </a:r>
            <a:endParaRPr lang="fr-FR" sz="2400" cap="none" dirty="0">
              <a:latin typeface="Sui Generis Rg" panose="020B06050202040200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0" y="2072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Test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field</a:t>
            </a:r>
            <a:endParaRPr lang="fr-FR" sz="28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A826886-8FD6-288E-05D3-EBE917503F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49" t="29562" r="3615" b="33400"/>
          <a:stretch/>
        </p:blipFill>
        <p:spPr>
          <a:xfrm>
            <a:off x="7416237" y="1111229"/>
            <a:ext cx="4980727" cy="10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C2169C2-454E-E8B4-EA6C-E6829DA6C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5" r="14483"/>
          <a:stretch/>
        </p:blipFill>
        <p:spPr>
          <a:xfrm>
            <a:off x="5867752" y="0"/>
            <a:ext cx="6318092" cy="685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2BBA84-33C5-FD68-3403-055C961927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" y="6893"/>
            <a:ext cx="12192000" cy="5684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546212-C94A-8870-982F-9F1AB8C55AA0}"/>
              </a:ext>
            </a:extLst>
          </p:cNvPr>
          <p:cNvSpPr/>
          <p:nvPr/>
        </p:nvSpPr>
        <p:spPr>
          <a:xfrm>
            <a:off x="0" y="2423566"/>
            <a:ext cx="5431106" cy="2767472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97071" y="1463680"/>
            <a:ext cx="5154379" cy="4365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>
                <a:latin typeface="Sui Generis Rg" panose="020B0605020204020004" pitchFamily="34" charset="0"/>
              </a:rPr>
              <a:t>GARY first tests</a:t>
            </a:r>
          </a:p>
          <a:p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>
                <a:latin typeface="Sui Generis Rg" panose="020B0605020204020004" pitchFamily="34" charset="0"/>
              </a:rPr>
              <a:t>#1: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>
                <a:latin typeface="Sui Generis Rg" panose="020B0605020204020004" pitchFamily="34" charset="0"/>
              </a:rPr>
              <a:t>#2: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>
                <a:latin typeface="Sui Generis Rg" panose="020B0605020204020004" pitchFamily="34" charset="0"/>
              </a:rPr>
              <a:t>#3: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>
                <a:latin typeface="Sui Generis Rg" panose="020B0605020204020004" pitchFamily="34" charset="0"/>
              </a:rPr>
              <a:t>#4:</a:t>
            </a:r>
          </a:p>
          <a:p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Videos</a:t>
            </a:r>
            <a:r>
              <a:rPr lang="fr-FR" sz="2400" cap="none" dirty="0">
                <a:latin typeface="Sui Generis Rg" panose="020B0605020204020004" pitchFamily="34" charset="0"/>
              </a:rPr>
              <a:t> are </a:t>
            </a:r>
            <a:r>
              <a:rPr lang="fr-FR" sz="2400" cap="none" dirty="0" err="1">
                <a:latin typeface="Sui Generis Rg" panose="020B0605020204020004" pitchFamily="34" charset="0"/>
              </a:rPr>
              <a:t>now</a:t>
            </a:r>
            <a:r>
              <a:rPr lang="fr-FR" sz="2400" cap="none" dirty="0">
                <a:latin typeface="Sui Generis Rg" panose="020B0605020204020004" pitchFamily="34" charset="0"/>
              </a:rPr>
              <a:t> online</a:t>
            </a:r>
          </a:p>
          <a:p>
            <a:r>
              <a:rPr lang="fr-FR" sz="1400" cap="none" dirty="0">
                <a:solidFill>
                  <a:srgbClr val="00B0F0"/>
                </a:solidFill>
                <a:latin typeface="Sui Generis Rg" panose="020B0605020204020004" pitchFamily="34" charset="0"/>
              </a:rPr>
              <a:t>https://www.youtube.com/user/xpmetaldetector/videos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0" y="2072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Test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field</a:t>
            </a:r>
            <a:endParaRPr lang="fr-FR" sz="28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A826886-8FD6-288E-05D3-EBE917503F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49" t="29562" r="3615" b="33400"/>
          <a:stretch/>
        </p:blipFill>
        <p:spPr>
          <a:xfrm>
            <a:off x="404405" y="736579"/>
            <a:ext cx="4980727" cy="105148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374567D-8110-F1A6-22AE-FBA4151DB38C}"/>
              </a:ext>
            </a:extLst>
          </p:cNvPr>
          <p:cNvSpPr txBox="1">
            <a:spLocks/>
          </p:cNvSpPr>
          <p:nvPr/>
        </p:nvSpPr>
        <p:spPr>
          <a:xfrm>
            <a:off x="1371148" y="2120363"/>
            <a:ext cx="5154379" cy="3276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cap="none" dirty="0">
                <a:latin typeface="Sui Generis Rg" panose="020B0605020204020004" pitchFamily="34" charset="0"/>
              </a:rPr>
              <a:t>Impressive performance </a:t>
            </a:r>
          </a:p>
          <a:p>
            <a:r>
              <a:rPr lang="fr-FR" sz="2400" cap="none" dirty="0">
                <a:latin typeface="Sui Generis Rg" panose="020B0605020204020004" pitchFamily="34" charset="0"/>
              </a:rPr>
              <a:t>Stable machine</a:t>
            </a:r>
          </a:p>
          <a:p>
            <a:r>
              <a:rPr lang="fr-FR" sz="2400" cap="none" dirty="0">
                <a:latin typeface="Sui Generis Rg" panose="020B0605020204020004" pitchFamily="34" charset="0"/>
              </a:rPr>
              <a:t>Low </a:t>
            </a:r>
            <a:r>
              <a:rPr lang="fr-FR" sz="2400" cap="none" dirty="0" err="1">
                <a:latin typeface="Sui Generis Rg" panose="020B0605020204020004" pitchFamily="34" charset="0"/>
              </a:rPr>
              <a:t>tone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iron</a:t>
            </a:r>
            <a:r>
              <a:rPr lang="fr-FR" sz="2400" cap="none" dirty="0">
                <a:latin typeface="Sui Generis Rg" panose="020B0605020204020004" pitchFamily="34" charset="0"/>
              </a:rPr>
              <a:t> rejection </a:t>
            </a:r>
          </a:p>
          <a:p>
            <a:r>
              <a:rPr lang="fr-FR" sz="2400" cap="none" dirty="0" err="1">
                <a:latin typeface="Sui Generis Rg" panose="020B0605020204020004" pitchFamily="34" charset="0"/>
              </a:rPr>
              <a:t>Useful</a:t>
            </a:r>
            <a:r>
              <a:rPr lang="fr-FR" sz="2400" cap="none" dirty="0">
                <a:latin typeface="Sui Generis Rg" panose="020B0605020204020004" pitchFamily="34" charset="0"/>
              </a:rPr>
              <a:t> Bar </a:t>
            </a:r>
            <a:r>
              <a:rPr lang="fr-FR" sz="2400" cap="none" dirty="0" err="1">
                <a:latin typeface="Sui Generis Rg" panose="020B0605020204020004" pitchFamily="34" charset="0"/>
              </a:rPr>
              <a:t>graphic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endParaRPr lang="fr-FR" sz="2400" cap="none" dirty="0">
              <a:latin typeface="Sui Generis Rg" panose="020B0605020204020004" pitchFamily="34" charset="0"/>
            </a:endParaRPr>
          </a:p>
          <a:p>
            <a:endParaRPr lang="fr-FR" sz="2400" cap="none" dirty="0">
              <a:latin typeface="Sui Generis Rg" panose="020B0605020204020004" pitchFamily="34" charset="0"/>
            </a:endParaRPr>
          </a:p>
        </p:txBody>
      </p:sp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0055DB82-34EF-E84C-E7F2-596FDEB38B0F}"/>
              </a:ext>
            </a:extLst>
          </p:cNvPr>
          <p:cNvSpPr/>
          <p:nvPr/>
        </p:nvSpPr>
        <p:spPr>
          <a:xfrm rot="16200000">
            <a:off x="6476628" y="654170"/>
            <a:ext cx="1733924" cy="2267791"/>
          </a:xfrm>
          <a:prstGeom prst="wedgeRoundRectCallout">
            <a:avLst>
              <a:gd name="adj1" fmla="val -4719"/>
              <a:gd name="adj2" fmla="val 65300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fr-FR" sz="1400" i="1" dirty="0"/>
              <a:t>XTREM HUNTER </a:t>
            </a:r>
            <a:r>
              <a:rPr lang="fr-FR" sz="1400" i="1" dirty="0" err="1"/>
              <a:t>is</a:t>
            </a:r>
            <a:r>
              <a:rPr lang="fr-FR" sz="1400" i="1" dirty="0"/>
              <a:t> a </a:t>
            </a:r>
            <a:r>
              <a:rPr lang="fr-FR" sz="1400" i="1" dirty="0" err="1"/>
              <a:t>very</a:t>
            </a:r>
            <a:r>
              <a:rPr lang="fr-FR" sz="1400" i="1" dirty="0"/>
              <a:t> </a:t>
            </a:r>
            <a:r>
              <a:rPr lang="fr-FR" sz="1400" i="1" dirty="0" err="1"/>
              <a:t>interesting</a:t>
            </a:r>
            <a:r>
              <a:rPr lang="fr-FR" sz="1400" i="1" dirty="0"/>
              <a:t> concept. It uses the </a:t>
            </a:r>
            <a:r>
              <a:rPr lang="fr-FR" sz="1400" i="1" dirty="0" err="1"/>
              <a:t>very</a:t>
            </a:r>
            <a:r>
              <a:rPr lang="fr-FR" sz="1400" i="1" dirty="0"/>
              <a:t> last </a:t>
            </a:r>
            <a:r>
              <a:rPr lang="fr-FR" sz="1400" i="1" dirty="0" err="1"/>
              <a:t>technology</a:t>
            </a:r>
            <a:r>
              <a:rPr lang="fr-FR" sz="1400" i="1" dirty="0"/>
              <a:t>. </a:t>
            </a:r>
            <a:r>
              <a:rPr lang="fr-FR" sz="1400" i="1" dirty="0" err="1"/>
              <a:t>Built</a:t>
            </a:r>
            <a:r>
              <a:rPr lang="fr-FR" sz="1400" i="1" dirty="0"/>
              <a:t> </a:t>
            </a:r>
            <a:r>
              <a:rPr lang="fr-FR" sz="1400" i="1" dirty="0" err="1"/>
              <a:t>around</a:t>
            </a:r>
            <a:r>
              <a:rPr lang="fr-FR" sz="1400" i="1" dirty="0"/>
              <a:t> a </a:t>
            </a:r>
            <a:r>
              <a:rPr lang="fr-FR" sz="1400" i="1" dirty="0" err="1"/>
              <a:t>rugged</a:t>
            </a:r>
            <a:r>
              <a:rPr lang="fr-FR" sz="1400" i="1" dirty="0"/>
              <a:t> </a:t>
            </a:r>
            <a:r>
              <a:rPr lang="fr-FR" sz="1400" i="1" dirty="0" err="1"/>
              <a:t>lightweight</a:t>
            </a:r>
            <a:r>
              <a:rPr lang="fr-FR" sz="1400" i="1" dirty="0"/>
              <a:t> platform, </a:t>
            </a:r>
            <a:r>
              <a:rPr lang="fr-FR" sz="1400" i="1" dirty="0" err="1"/>
              <a:t>making</a:t>
            </a:r>
            <a:r>
              <a:rPr lang="fr-FR" sz="1400" i="1" dirty="0"/>
              <a:t> </a:t>
            </a:r>
            <a:r>
              <a:rPr lang="fr-FR" sz="1400" i="1" dirty="0" err="1"/>
              <a:t>this</a:t>
            </a:r>
            <a:r>
              <a:rPr lang="fr-FR" sz="1400" i="1" dirty="0"/>
              <a:t> machine a </a:t>
            </a:r>
            <a:r>
              <a:rPr lang="fr-FR" sz="1400" i="1" dirty="0" err="1"/>
              <a:t>professional</a:t>
            </a:r>
            <a:r>
              <a:rPr lang="fr-FR" sz="1400" i="1" dirty="0"/>
              <a:t> </a:t>
            </a:r>
            <a:r>
              <a:rPr lang="fr-FR" sz="1400" i="1" dirty="0" err="1"/>
              <a:t>tool</a:t>
            </a:r>
            <a:r>
              <a:rPr lang="fr-FR" sz="1400" i="1" dirty="0"/>
              <a:t> for all </a:t>
            </a:r>
            <a:r>
              <a:rPr lang="fr-FR" sz="1400" i="1" dirty="0" err="1"/>
              <a:t>weathers</a:t>
            </a:r>
            <a:r>
              <a:rPr lang="fr-FR" sz="1400" i="1" dirty="0"/>
              <a:t> and terrain.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C1D84015-488C-6725-B098-880674E82C8B}"/>
              </a:ext>
            </a:extLst>
          </p:cNvPr>
          <p:cNvSpPr/>
          <p:nvPr/>
        </p:nvSpPr>
        <p:spPr>
          <a:xfrm rot="5400000" flipH="1" flipV="1">
            <a:off x="10028763" y="680520"/>
            <a:ext cx="2062188" cy="2264291"/>
          </a:xfrm>
          <a:prstGeom prst="wedgeRoundRectCallout">
            <a:avLst>
              <a:gd name="adj1" fmla="val -3094"/>
              <a:gd name="adj2" fmla="val -60727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fr-FR" sz="1400" i="1" dirty="0"/>
              <a:t>XTREM HUNTER </a:t>
            </a:r>
            <a:r>
              <a:rPr lang="fr-FR" sz="1400" i="1" dirty="0" err="1"/>
              <a:t>is</a:t>
            </a:r>
            <a:r>
              <a:rPr lang="fr-FR" sz="1400" i="1" dirty="0"/>
              <a:t> </a:t>
            </a:r>
            <a:r>
              <a:rPr lang="fr-FR" sz="1400" i="1" dirty="0" err="1"/>
              <a:t>world’s</a:t>
            </a:r>
            <a:r>
              <a:rPr lang="fr-FR" sz="1400" i="1" dirty="0"/>
              <a:t> first </a:t>
            </a:r>
            <a:r>
              <a:rPr lang="fr-FR" sz="1400" i="1" dirty="0" err="1"/>
              <a:t>Multifrequency</a:t>
            </a:r>
            <a:r>
              <a:rPr lang="fr-FR" sz="1400" i="1" dirty="0"/>
              <a:t> </a:t>
            </a:r>
            <a:r>
              <a:rPr lang="fr-FR" sz="1400" i="1" dirty="0" err="1"/>
              <a:t>twin</a:t>
            </a:r>
            <a:r>
              <a:rPr lang="fr-FR" sz="1400" i="1" dirty="0"/>
              <a:t> box, </a:t>
            </a:r>
            <a:r>
              <a:rPr lang="fr-FR" sz="1400" i="1" dirty="0" err="1"/>
              <a:t>which</a:t>
            </a:r>
            <a:r>
              <a:rPr lang="fr-FR" sz="1400" i="1" dirty="0"/>
              <a:t> </a:t>
            </a:r>
            <a:r>
              <a:rPr lang="fr-FR" sz="1400" i="1" dirty="0" err="1"/>
              <a:t>i’m</a:t>
            </a:r>
            <a:r>
              <a:rPr lang="fr-FR" sz="1400" i="1" dirty="0"/>
              <a:t> sure </a:t>
            </a:r>
            <a:r>
              <a:rPr lang="fr-FR" sz="1400" i="1" dirty="0" err="1"/>
              <a:t>will</a:t>
            </a:r>
            <a:r>
              <a:rPr lang="fr-FR" sz="1400" i="1" dirty="0"/>
              <a:t> open up a </a:t>
            </a:r>
            <a:r>
              <a:rPr lang="fr-FR" sz="1400" i="1" dirty="0" err="1"/>
              <a:t>wider</a:t>
            </a:r>
            <a:r>
              <a:rPr lang="fr-FR" sz="1400" i="1" dirty="0"/>
              <a:t> range of </a:t>
            </a:r>
            <a:r>
              <a:rPr lang="fr-FR" sz="1400" i="1" dirty="0" err="1"/>
              <a:t>possibilities</a:t>
            </a:r>
            <a:r>
              <a:rPr lang="fr-FR" sz="1400" i="1" dirty="0"/>
              <a:t> for the </a:t>
            </a:r>
            <a:r>
              <a:rPr lang="fr-FR" sz="1400" i="1" dirty="0" err="1"/>
              <a:t>dedicated</a:t>
            </a:r>
            <a:r>
              <a:rPr lang="fr-FR" sz="1400" i="1" dirty="0"/>
              <a:t> </a:t>
            </a:r>
            <a:r>
              <a:rPr lang="fr-FR" sz="1400" i="1" dirty="0" err="1"/>
              <a:t>professional</a:t>
            </a:r>
            <a:r>
              <a:rPr lang="fr-FR" sz="1400" i="1" dirty="0"/>
              <a:t>.  All </a:t>
            </a:r>
            <a:r>
              <a:rPr lang="fr-FR" sz="1400" i="1" dirty="0" err="1"/>
              <a:t>based</a:t>
            </a:r>
            <a:r>
              <a:rPr lang="fr-FR" sz="1400" i="1" dirty="0"/>
              <a:t> </a:t>
            </a:r>
            <a:r>
              <a:rPr lang="fr-FR" sz="1400" i="1" dirty="0" err="1"/>
              <a:t>around</a:t>
            </a:r>
            <a:r>
              <a:rPr lang="fr-FR" sz="1400" i="1" dirty="0"/>
              <a:t> DEUS II platform </a:t>
            </a:r>
            <a:r>
              <a:rPr lang="fr-FR" sz="1400" i="1" dirty="0" err="1"/>
              <a:t>making</a:t>
            </a:r>
            <a:r>
              <a:rPr lang="fr-FR" sz="1400" i="1" dirty="0"/>
              <a:t> </a:t>
            </a:r>
            <a:r>
              <a:rPr lang="fr-FR" sz="1400" i="1" dirty="0" err="1"/>
              <a:t>this</a:t>
            </a:r>
            <a:r>
              <a:rPr lang="fr-FR" sz="1400" i="1" dirty="0"/>
              <a:t> a </a:t>
            </a:r>
            <a:r>
              <a:rPr lang="fr-FR" sz="1400" i="1" dirty="0" err="1"/>
              <a:t>cost</a:t>
            </a:r>
            <a:r>
              <a:rPr lang="fr-FR" sz="1400" i="1" dirty="0"/>
              <a:t> effective addition to the XP </a:t>
            </a:r>
            <a:r>
              <a:rPr lang="fr-FR" sz="1400" i="1" dirty="0" err="1"/>
              <a:t>armoury</a:t>
            </a:r>
            <a:r>
              <a:rPr lang="fr-FR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75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EC6F54-3053-93CF-4FA7-96A127AB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2" t="34587" r="55635" b="12754"/>
          <a:stretch/>
        </p:blipFill>
        <p:spPr>
          <a:xfrm>
            <a:off x="8136467" y="566655"/>
            <a:ext cx="4055533" cy="629134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5 important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things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to know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B4C5F4-590D-DD1E-9716-8637790BA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49" t="29562" r="3615" b="33400"/>
          <a:stretch/>
        </p:blipFill>
        <p:spPr>
          <a:xfrm>
            <a:off x="2003789" y="830195"/>
            <a:ext cx="3787152" cy="799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EDF4E7-E5F1-9F78-8AFD-FDA7CBDE87A5}"/>
              </a:ext>
            </a:extLst>
          </p:cNvPr>
          <p:cNvSpPr/>
          <p:nvPr/>
        </p:nvSpPr>
        <p:spPr>
          <a:xfrm>
            <a:off x="8082280" y="4714241"/>
            <a:ext cx="4107022" cy="2143760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212892" y="4886335"/>
            <a:ext cx="11786068" cy="1654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2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#1</a:t>
            </a:r>
            <a:r>
              <a:rPr lang="en-US" sz="1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: D</a:t>
            </a:r>
            <a:r>
              <a:rPr lang="en-US" sz="1600" u="sng" cap="none" dirty="0">
                <a:latin typeface="Sui Generis Rg" panose="020B0605020204020004" pitchFamily="34" charset="0"/>
              </a:rPr>
              <a:t>o not keep any smartphones, keys, buckles, or metallic shoes</a:t>
            </a:r>
          </a:p>
          <a:p>
            <a:pPr lvl="0"/>
            <a:r>
              <a:rPr lang="en-US" sz="1600" u="sng" cap="none" dirty="0">
                <a:latin typeface="Sui Generis Rg" panose="020B0605020204020004" pitchFamily="34" charset="0"/>
              </a:rPr>
              <a:t> on or around you!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r>
              <a:rPr lang="en-US" sz="1600" cap="none" dirty="0">
                <a:latin typeface="Sui Generis Rg" panose="020B0605020204020004" pitchFamily="34" charset="0"/>
              </a:rPr>
              <a:t> 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pPr lvl="0"/>
            <a:r>
              <a:rPr lang="en-US" sz="2000" u="sng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#2</a:t>
            </a:r>
            <a:r>
              <a:rPr lang="en-US" sz="1600" u="sng" cap="none" dirty="0">
                <a:latin typeface="Sui Generis Rg" panose="020B0605020204020004" pitchFamily="34" charset="0"/>
              </a:rPr>
              <a:t>: Hiking shoes include metal parts. Only use sports shoes or </a:t>
            </a:r>
          </a:p>
          <a:p>
            <a:pPr lvl="0"/>
            <a:r>
              <a:rPr lang="en-US" sz="1600" u="sng" cap="none" dirty="0">
                <a:latin typeface="Sui Generis Rg" panose="020B0605020204020004" pitchFamily="34" charset="0"/>
              </a:rPr>
              <a:t>rubber boots. Double check with MI-</a:t>
            </a:r>
            <a:r>
              <a:rPr lang="en-US" sz="1600" u="sng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en-US" sz="1600" u="sng" cap="none" dirty="0">
                <a:latin typeface="Sui Generis Rg" panose="020B0605020204020004" pitchFamily="34" charset="0"/>
              </a:rPr>
              <a:t> pinpointer to be sure.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r>
              <a:rPr lang="en-US" sz="1600" cap="none" dirty="0">
                <a:latin typeface="Sui Generis Rg" panose="020B0605020204020004" pitchFamily="34" charset="0"/>
              </a:rPr>
              <a:t> 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pPr lvl="0"/>
            <a:r>
              <a:rPr lang="en-US" sz="2000" u="sng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#3</a:t>
            </a:r>
            <a:r>
              <a:rPr lang="en-US" sz="1600" u="sng" cap="none" dirty="0">
                <a:latin typeface="Sui Generis Rg" panose="020B0605020204020004" pitchFamily="34" charset="0"/>
              </a:rPr>
              <a:t>: Always use headphones with the XTREM HUNTER, wide audio </a:t>
            </a:r>
          </a:p>
          <a:p>
            <a:pPr lvl="0"/>
            <a:r>
              <a:rPr lang="en-US" sz="1600" u="sng" cap="none" dirty="0">
                <a:latin typeface="Sui Generis Rg" panose="020B0605020204020004" pitchFamily="34" charset="0"/>
              </a:rPr>
              <a:t>dynamic range vs the remote control speaker. 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r>
              <a:rPr lang="en-US" sz="1600" cap="none" dirty="0">
                <a:latin typeface="Sui Generis Rg" panose="020B0605020204020004" pitchFamily="34" charset="0"/>
              </a:rPr>
              <a:t> 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pPr lvl="0"/>
            <a:r>
              <a:rPr lang="en-US" sz="2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#4</a:t>
            </a:r>
            <a:r>
              <a:rPr lang="en-US" sz="1600" cap="none" dirty="0">
                <a:latin typeface="Sui Generis Rg" panose="020B0605020204020004" pitchFamily="34" charset="0"/>
              </a:rPr>
              <a:t>: To test the XTREM HUNTER's response: </a:t>
            </a:r>
          </a:p>
          <a:p>
            <a:pPr lvl="0"/>
            <a:r>
              <a:rPr lang="en-US" sz="1600" cap="none" dirty="0">
                <a:latin typeface="Sui Generis Rg" panose="020B0605020204020004" pitchFamily="34" charset="0"/>
              </a:rPr>
              <a:t>      1. Place large targets of different sizes (25cm to &gt;1m) on the ground</a:t>
            </a:r>
          </a:p>
          <a:p>
            <a:pPr lvl="0"/>
            <a:r>
              <a:rPr lang="en-US" sz="1600" cap="none" dirty="0">
                <a:latin typeface="Sui Generis Rg" panose="020B0605020204020004" pitchFamily="34" charset="0"/>
              </a:rPr>
              <a:t>      2. Raise your detector to 1.5m with your arm and pass over the targets. 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r>
              <a:rPr lang="en-US" sz="1600" cap="none" dirty="0">
                <a:latin typeface="Sui Generis Rg" panose="020B0605020204020004" pitchFamily="34" charset="0"/>
              </a:rPr>
              <a:t> </a:t>
            </a:r>
            <a:endParaRPr lang="fr-FR" sz="1600" cap="none" dirty="0">
              <a:latin typeface="Sui Generis Rg" panose="020B0605020204020004" pitchFamily="34" charset="0"/>
            </a:endParaRPr>
          </a:p>
          <a:p>
            <a:pPr lvl="0"/>
            <a:r>
              <a:rPr lang="en-US" sz="2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#5</a:t>
            </a:r>
            <a:r>
              <a:rPr lang="en-US" sz="1600" cap="none" dirty="0">
                <a:latin typeface="Sui Generis Rg" panose="020B0605020204020004" pitchFamily="34" charset="0"/>
              </a:rPr>
              <a:t>: Do not pass any target above the XTREM HUNTER. </a:t>
            </a:r>
          </a:p>
          <a:p>
            <a:pPr lvl="0"/>
            <a:r>
              <a:rPr lang="en-US" sz="1600" cap="none" dirty="0">
                <a:latin typeface="Sui Generis Rg" panose="020B0605020204020004" pitchFamily="34" charset="0"/>
              </a:rPr>
              <a:t>      1. It only accurately detects objects on its bottom side (ground side). </a:t>
            </a:r>
          </a:p>
          <a:p>
            <a:pPr lvl="0"/>
            <a:r>
              <a:rPr lang="en-US" sz="1600" cap="none" dirty="0">
                <a:latin typeface="Sui Generis Rg" panose="020B0605020204020004" pitchFamily="34" charset="0"/>
              </a:rPr>
              <a:t>      2. So if you move a target on the top for your test, it will not detect it correctly and the threshold will </a:t>
            </a:r>
          </a:p>
          <a:p>
            <a:pPr lvl="0"/>
            <a:r>
              <a:rPr lang="en-US" sz="1600" cap="none" dirty="0">
                <a:latin typeface="Sui Generis Rg" panose="020B0605020204020004" pitchFamily="34" charset="0"/>
              </a:rPr>
              <a:t>          move in the wrong direction.</a:t>
            </a:r>
            <a:endParaRPr lang="fr-FR" sz="1600" cap="none" dirty="0"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2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9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1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902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1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0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303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8D3EAD21-FAA1-D859-41C6-A4D877EF09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1187" y="1877611"/>
          <a:ext cx="4374146" cy="464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1000" imgH="6196680" progId="">
                  <p:embed/>
                </p:oleObj>
              </mc:Choice>
              <mc:Fallback>
                <p:oleObj r:id="rId3" imgW="5841000" imgH="6196680" progId="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8D3EAD21-FAA1-D859-41C6-A4D877EF09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11187" y="1877611"/>
                        <a:ext cx="4374146" cy="464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581192" y="1114435"/>
            <a:ext cx="8441745" cy="4940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ui Generis Rg" panose="020B0605020204020004" pitchFamily="34" charset="0"/>
              </a:rPr>
              <a:t>XTR-</a:t>
            </a:r>
            <a:r>
              <a:rPr lang="en-US" sz="4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</a:p>
          <a:p>
            <a:r>
              <a:rPr lang="en-US" sz="2000" dirty="0">
                <a:latin typeface="Sui Generis Rg" panose="020B0605020204020004" pitchFamily="34" charset="0"/>
              </a:rPr>
              <a:t>XTREM HUNTER COIL BUNDLE 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 </a:t>
            </a:r>
          </a:p>
          <a:p>
            <a:endParaRPr lang="en-US" sz="2000" dirty="0"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XTR115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TX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 and  XTR115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RX   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FM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COILS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STEM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: specific S-TELESCOPIC 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XTREM HUNTER specific user manual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Accessory kit (no charger)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CASE115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specific XP CASE for XTR-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MSRP: 1332.50 Euros / US$ 1,549.00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MSRP VAT included : 1599 Euros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en-US" sz="1600" cap="none" dirty="0">
                <a:latin typeface="Sui Generis Rg" panose="020B0605020204020004" pitchFamily="34" charset="0"/>
              </a:rPr>
              <a:t>Nomenclature: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XTR-115</a:t>
            </a:r>
            <a:r>
              <a:rPr lang="en-US" sz="1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F</a:t>
            </a:r>
            <a:r>
              <a:rPr lang="en-US" sz="1600" cap="none" dirty="0">
                <a:latin typeface="Sui Generis Rg" panose="020B0605020204020004" pitchFamily="34" charset="0"/>
              </a:rPr>
              <a:t>  for French manual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XTR-115</a:t>
            </a:r>
            <a:r>
              <a:rPr lang="en-US" sz="1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E</a:t>
            </a:r>
            <a:r>
              <a:rPr lang="en-US" sz="1600" cap="none" dirty="0">
                <a:latin typeface="Sui Generis Rg" panose="020B0605020204020004" pitchFamily="34" charset="0"/>
              </a:rPr>
              <a:t>  for English manual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Only this two versions will be available at launch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More versions to come in September after translation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XTREM HUNTER Range at Launch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B4C5F4-590D-DD1E-9716-8637790BA1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49" t="29562" r="3615" b="33400"/>
          <a:stretch/>
        </p:blipFill>
        <p:spPr>
          <a:xfrm>
            <a:off x="8290289" y="1477856"/>
            <a:ext cx="3787152" cy="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E590AE-6AD2-48EF-A35B-19E6501A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204767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21220D-B7CD-4801-ADB3-688AC01AE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562C46-2675-435A-8DB5-548F78371873}"/>
              </a:ext>
            </a:extLst>
          </p:cNvPr>
          <p:cNvSpPr txBox="1"/>
          <p:nvPr/>
        </p:nvSpPr>
        <p:spPr>
          <a:xfrm>
            <a:off x="1974494" y="1481817"/>
            <a:ext cx="8176433" cy="4524315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AGENDA</a:t>
            </a:r>
          </a:p>
          <a:p>
            <a:pPr algn="ctr"/>
            <a:endParaRPr lang="fr-FR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contacts</a:t>
            </a:r>
          </a:p>
          <a:p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 New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metal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 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Video</a:t>
            </a:r>
            <a:endParaRPr lang="fr-FR" sz="24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Key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Features</a:t>
            </a:r>
            <a:endParaRPr lang="fr-FR" sz="24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Global and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detailed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specifications</a:t>
            </a:r>
            <a:endParaRPr lang="fr-FR" sz="24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Test feedbacks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References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and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prices</a:t>
            </a:r>
            <a:endParaRPr lang="fr-FR" sz="24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Accessories release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Q&amp;A</a:t>
            </a:r>
            <a:endParaRPr lang="fr-FR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93ADB7-7206-1C2A-62D2-8A5352C20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221" y="1862371"/>
            <a:ext cx="4385699" cy="464047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581192" y="1089035"/>
            <a:ext cx="8441745" cy="5209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latin typeface="Sui Generis Rg" panose="020B0605020204020004" pitchFamily="34" charset="0"/>
              </a:rPr>
              <a:t>XTR-</a:t>
            </a:r>
            <a:r>
              <a:rPr lang="en-US" sz="4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  <a:r>
              <a:rPr lang="en-US" sz="4000" dirty="0">
                <a:latin typeface="Sui Generis Rg" panose="020B0605020204020004" pitchFamily="34" charset="0"/>
              </a:rPr>
              <a:t>RCWSA2XL </a:t>
            </a:r>
          </a:p>
          <a:p>
            <a:r>
              <a:rPr lang="en-US" sz="2000" dirty="0">
                <a:latin typeface="Sui Generis Rg" panose="020B0605020204020004" pitchFamily="34" charset="0"/>
              </a:rPr>
              <a:t>XTREM HUNTER Deep seeking detector</a:t>
            </a:r>
          </a:p>
          <a:p>
            <a:endParaRPr lang="en-US" sz="2000" dirty="0"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Bundle (see previous slide)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Remote control (D2-RC) without case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WSA 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-XL Wireless Headphones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User Manual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Accessory kit (with charger)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MSRP: 2082.50 Euros / US$ 2,399.00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MSRP VAT included : 2499 Euros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en-US" sz="1600" cap="none" dirty="0">
                <a:latin typeface="Sui Generis Rg" panose="020B0605020204020004" pitchFamily="34" charset="0"/>
              </a:rPr>
              <a:t>Nomenclature: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XTR-115RCWSA2XL</a:t>
            </a:r>
            <a:r>
              <a:rPr lang="en-US" sz="1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FE</a:t>
            </a:r>
            <a:r>
              <a:rPr lang="en-US" sz="1600" cap="none" dirty="0">
                <a:latin typeface="Sui Generis Rg" panose="020B0605020204020004" pitchFamily="34" charset="0"/>
              </a:rPr>
              <a:t>  for French manual and EU charger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XTR-115RCWSA2XL</a:t>
            </a:r>
            <a:r>
              <a:rPr lang="en-US" sz="1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EE</a:t>
            </a:r>
            <a:r>
              <a:rPr lang="en-US" sz="1600" cap="none" dirty="0">
                <a:latin typeface="Sui Generis Rg" panose="020B0605020204020004" pitchFamily="34" charset="0"/>
              </a:rPr>
              <a:t>  for English manual and EU charger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XTR-115RCWSA2XL</a:t>
            </a:r>
            <a:r>
              <a:rPr lang="en-US" sz="1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EG</a:t>
            </a:r>
            <a:r>
              <a:rPr lang="en-US" sz="1600" cap="none" dirty="0">
                <a:latin typeface="Sui Generis Rg" panose="020B0605020204020004" pitchFamily="34" charset="0"/>
              </a:rPr>
              <a:t>  for English manual and UK charger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Only this three versions will be available at launch</a:t>
            </a:r>
          </a:p>
          <a:p>
            <a:r>
              <a:rPr lang="en-US" sz="1600" cap="none" dirty="0">
                <a:latin typeface="Sui Generis Rg" panose="020B0605020204020004" pitchFamily="34" charset="0"/>
              </a:rPr>
              <a:t>	More versions to come in September after translation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XTREM HUNTER Range at Launch</a:t>
            </a: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35FDED-3214-0A34-2AC3-35B96EFBC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2501" y="5127204"/>
            <a:ext cx="1204940" cy="15568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F08C17-A9F4-3CAE-53FA-1BCDDFF69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650" y="5287061"/>
            <a:ext cx="894352" cy="1366075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5241A7-9D3F-A3FC-0D59-DDE76D9BE7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49" t="29562" r="3615" b="33400"/>
          <a:stretch/>
        </p:blipFill>
        <p:spPr>
          <a:xfrm>
            <a:off x="8290289" y="1477856"/>
            <a:ext cx="3787152" cy="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120930" y="1048331"/>
            <a:ext cx="12355549" cy="2870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/>
            <a:r>
              <a:rPr lang="en-US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4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 RC </a:t>
            </a:r>
            <a:r>
              <a:rPr lang="en-US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Detector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4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-22FMFRC or 28 or 3428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+ WSA 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-XL Wireless Headphones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+ XTR-</a:t>
            </a: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Bundle not available in XP : Do it yourself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MSRP : 2499.17 Euros / US$ 2,799.00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MSRP sales tax included : 2999 Euros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XTREM HUNTER Range at Launch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5A34E6-F454-CFFE-44DB-6814CADB9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51" y="3054520"/>
            <a:ext cx="5407034" cy="38110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ED12A0-A4C5-66F5-60D0-7953848FA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049" y="4316065"/>
            <a:ext cx="1204940" cy="15568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C4D9BB-6730-EDE9-FD5A-55FA72277ACE}"/>
              </a:ext>
            </a:extLst>
          </p:cNvPr>
          <p:cNvSpPr txBox="1"/>
          <p:nvPr/>
        </p:nvSpPr>
        <p:spPr>
          <a:xfrm>
            <a:off x="5031802" y="4778040"/>
            <a:ext cx="559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</a:t>
            </a:r>
            <a:endParaRPr lang="fr-FR" sz="5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DC5D51-BECA-E6A3-FE37-C31C4D53AABB}"/>
              </a:ext>
            </a:extLst>
          </p:cNvPr>
          <p:cNvSpPr txBox="1"/>
          <p:nvPr/>
        </p:nvSpPr>
        <p:spPr>
          <a:xfrm>
            <a:off x="7054629" y="4778040"/>
            <a:ext cx="559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</a:t>
            </a:r>
            <a:endParaRPr lang="fr-FR" sz="5000" b="1" dirty="0"/>
          </a:p>
        </p:txBody>
      </p:sp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7BCE8F53-912F-47DC-DCAC-C55767115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88187"/>
              </p:ext>
            </p:extLst>
          </p:nvPr>
        </p:nvGraphicFramePr>
        <p:xfrm>
          <a:off x="7811187" y="1877611"/>
          <a:ext cx="4374146" cy="464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841000" imgH="6196680" progId="">
                  <p:embed/>
                </p:oleObj>
              </mc:Choice>
              <mc:Fallback>
                <p:oleObj r:id="rId7" imgW="5841000" imgH="6196680" progId="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8D3EAD21-FAA1-D859-41C6-A4D877EF09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1187" y="1877611"/>
                        <a:ext cx="4374146" cy="464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5E20830E-008A-07E7-3DA0-77851DC391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49" t="29562" r="3615" b="33400"/>
          <a:stretch/>
        </p:blipFill>
        <p:spPr>
          <a:xfrm>
            <a:off x="8290289" y="1477856"/>
            <a:ext cx="3787152" cy="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3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t 15">
            <a:extLst>
              <a:ext uri="{FF2B5EF4-FFF2-40B4-BE49-F238E27FC236}">
                <a16:creationId xmlns:a16="http://schemas.microsoft.com/office/drawing/2014/main" id="{ABC76127-C980-DFA8-381F-E8ACDE2E3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573886"/>
              </p:ext>
            </p:extLst>
          </p:nvPr>
        </p:nvGraphicFramePr>
        <p:xfrm>
          <a:off x="9856491" y="313260"/>
          <a:ext cx="2335509" cy="2477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1000" imgH="6196680" progId="">
                  <p:embed/>
                </p:oleObj>
              </mc:Choice>
              <mc:Fallback>
                <p:oleObj r:id="rId3" imgW="5841000" imgH="6196680" progId="">
                  <p:embed/>
                  <p:pic>
                    <p:nvPicPr>
                      <p:cNvPr id="15" name="Objet 14">
                        <a:extLst>
                          <a:ext uri="{FF2B5EF4-FFF2-40B4-BE49-F238E27FC236}">
                            <a16:creationId xmlns:a16="http://schemas.microsoft.com/office/drawing/2014/main" id="{89D300D9-9A53-CB91-42D6-921FB9703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56491" y="313260"/>
                        <a:ext cx="2335509" cy="2477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89D300D9-9A53-CB91-42D6-921FB9703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741400"/>
              </p:ext>
            </p:extLst>
          </p:nvPr>
        </p:nvGraphicFramePr>
        <p:xfrm>
          <a:off x="9856491" y="4385067"/>
          <a:ext cx="2335509" cy="2477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841000" imgH="6196680" progId="">
                  <p:embed/>
                </p:oleObj>
              </mc:Choice>
              <mc:Fallback>
                <p:oleObj r:id="rId5" imgW="5841000" imgH="6196680" progId="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8D3EAD21-FAA1-D859-41C6-A4D877EF09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56491" y="4385067"/>
                        <a:ext cx="2335509" cy="2477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120930" y="1346200"/>
            <a:ext cx="12355549" cy="4226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/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bundle for DEUS 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</a:t>
            </a:r>
          </a:p>
          <a:p>
            <a:pPr lvl="1"/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1"/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1"/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1"/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115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RCWSA2XL Detector</a:t>
            </a:r>
          </a:p>
          <a:p>
            <a:pPr lvl="1"/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1"/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1"/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1"/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XTR-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115 </a:t>
            </a:r>
            <a:r>
              <a:rPr lang="en-US" sz="3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 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RC Detector</a:t>
            </a:r>
            <a:r>
              <a:rPr lang="en-US" sz="3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 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XTREM HUNTER : 3 versions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5A34E6-F454-CFFE-44DB-6814CADB9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1497" y="4794242"/>
            <a:ext cx="3305903" cy="23301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ED12A0-A4C5-66F5-60D0-7953848FA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2190" y="5319844"/>
            <a:ext cx="787318" cy="10172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C4D9BB-6730-EDE9-FD5A-55FA72277ACE}"/>
              </a:ext>
            </a:extLst>
          </p:cNvPr>
          <p:cNvSpPr txBox="1"/>
          <p:nvPr/>
        </p:nvSpPr>
        <p:spPr>
          <a:xfrm>
            <a:off x="8102421" y="5429606"/>
            <a:ext cx="559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</a:t>
            </a:r>
            <a:endParaRPr lang="fr-FR" sz="5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DC5D51-BECA-E6A3-FE37-C31C4D53AABB}"/>
              </a:ext>
            </a:extLst>
          </p:cNvPr>
          <p:cNvSpPr txBox="1"/>
          <p:nvPr/>
        </p:nvSpPr>
        <p:spPr>
          <a:xfrm>
            <a:off x="9361542" y="5429606"/>
            <a:ext cx="559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Sui Generis Rg" panose="020B0605020204020004" pitchFamily="34" charset="0"/>
              </a:rPr>
              <a:t>+</a:t>
            </a:r>
            <a:endParaRPr lang="fr-FR" sz="50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6073783-31A6-0C35-E4D4-628DC247B8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217" b="2605"/>
          <a:stretch/>
        </p:blipFill>
        <p:spPr>
          <a:xfrm>
            <a:off x="9849824" y="2643649"/>
            <a:ext cx="2331452" cy="21505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DFB9B58-958B-26B0-E118-B8B385BEC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1203" y="2927650"/>
            <a:ext cx="708255" cy="1081822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81A7C9-61EC-7F5E-AD01-D6399F268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1542" y="2963581"/>
            <a:ext cx="787318" cy="10172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363E624-D486-DB9B-1792-E5AFA2155A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149" t="29562" r="3615" b="33400"/>
          <a:stretch/>
        </p:blipFill>
        <p:spPr>
          <a:xfrm>
            <a:off x="465889" y="3271022"/>
            <a:ext cx="3787152" cy="79951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1A9DBC-28CE-4A71-F35E-5F8C7F3CC4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149" t="29562" r="3615" b="33400"/>
          <a:stretch/>
        </p:blipFill>
        <p:spPr>
          <a:xfrm>
            <a:off x="465889" y="1431060"/>
            <a:ext cx="3787152" cy="7995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51D820-F56D-4127-C7EA-F88C4F6C745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149" t="29562" r="3615" b="33400"/>
          <a:stretch/>
        </p:blipFill>
        <p:spPr>
          <a:xfrm>
            <a:off x="465889" y="5074733"/>
            <a:ext cx="3787152" cy="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790538" y="4283223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A5168E-CBDC-3DA8-C7A0-877510A04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44957"/>
              </p:ext>
            </p:extLst>
          </p:nvPr>
        </p:nvGraphicFramePr>
        <p:xfrm>
          <a:off x="81280" y="191526"/>
          <a:ext cx="12009120" cy="6328478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2702793">
                  <a:extLst>
                    <a:ext uri="{9D8B030D-6E8A-4147-A177-3AD203B41FA5}">
                      <a16:colId xmlns:a16="http://schemas.microsoft.com/office/drawing/2014/main" val="2896137903"/>
                    </a:ext>
                  </a:extLst>
                </a:gridCol>
                <a:gridCol w="9306327">
                  <a:extLst>
                    <a:ext uri="{9D8B030D-6E8A-4147-A177-3AD203B41FA5}">
                      <a16:colId xmlns:a16="http://schemas.microsoft.com/office/drawing/2014/main" val="1827919089"/>
                    </a:ext>
                  </a:extLst>
                </a:gridCol>
              </a:tblGrid>
              <a:tr h="450499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  <a:latin typeface="Sui Generis Rg" panose="020B0605020204020004" pitchFamily="34" charset="0"/>
                        </a:rPr>
                        <a:t>XP REFERENCE</a:t>
                      </a:r>
                      <a:endParaRPr lang="fr-FR" sz="2000" dirty="0">
                        <a:effectLst/>
                        <a:latin typeface="Sui Generis Rg" panose="020B0605020204020004" pitchFamily="34" charset="0"/>
                        <a:ea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effectLst/>
                          <a:latin typeface="Sui Generis Rg" panose="020B0605020204020004" pitchFamily="34" charset="0"/>
                        </a:rPr>
                        <a:t>ACCESSORY DESCRIPTION</a:t>
                      </a:r>
                      <a:endParaRPr lang="fr-FR" sz="2000" dirty="0">
                        <a:effectLst/>
                        <a:latin typeface="Sui Generis Rg" panose="020B0605020204020004" pitchFamily="34" charset="0"/>
                        <a:ea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855498"/>
                  </a:ext>
                </a:extLst>
              </a:tr>
              <a:tr h="408537">
                <a:tc>
                  <a:txBody>
                    <a:bodyPr/>
                    <a:lstStyle/>
                    <a:p>
                      <a:r>
                        <a:rPr lang="fr-FR" sz="2000" dirty="0">
                          <a:effectLst/>
                        </a:rPr>
                        <a:t>  XTR</a:t>
                      </a:r>
                      <a:r>
                        <a:rPr lang="fr-FR" sz="2000" dirty="0">
                          <a:solidFill>
                            <a:srgbClr val="FF0000"/>
                          </a:solidFill>
                          <a:effectLst/>
                        </a:rPr>
                        <a:t>115</a:t>
                      </a:r>
                      <a:r>
                        <a:rPr lang="fr-FR" sz="2000" dirty="0">
                          <a:effectLst/>
                        </a:rPr>
                        <a:t>RX+TX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 Reception and Transmitter coils Coil XTR115RX  and XTR115TX, supplied with screws</a:t>
                      </a:r>
                      <a:endParaRPr lang="fr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680176107"/>
                  </a:ext>
                </a:extLst>
              </a:tr>
              <a:tr h="408537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XTR115RX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XTR115RX Reception Coil (1'x1.5', horizontal), for Repair only</a:t>
                      </a:r>
                      <a:endParaRPr lang="fr-F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670226077"/>
                  </a:ext>
                </a:extLst>
              </a:tr>
              <a:tr h="408537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XTR115TX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XTR115TX Transmitter Coil (1'x1.5', horizontal), for Repair only</a:t>
                      </a:r>
                      <a:endParaRPr lang="fr-F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2925313585"/>
                  </a:ext>
                </a:extLst>
              </a:tr>
              <a:tr h="408537">
                <a:tc>
                  <a:txBody>
                    <a:bodyPr/>
                    <a:lstStyle/>
                    <a:p>
                      <a:r>
                        <a:rPr lang="fr-FR" sz="2000" dirty="0">
                          <a:effectLst/>
                        </a:rPr>
                        <a:t>  XTR-</a:t>
                      </a:r>
                      <a:r>
                        <a:rPr lang="fr-FR" sz="2000" dirty="0">
                          <a:solidFill>
                            <a:srgbClr val="FF0000"/>
                          </a:solidFill>
                          <a:effectLst/>
                        </a:rPr>
                        <a:t>STEM</a:t>
                      </a:r>
                      <a:endParaRPr lang="fr-FR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XTREM HUNTER S-Telescopic Stem with Armrest, aluminium tubes and screws</a:t>
                      </a:r>
                      <a:endParaRPr lang="fr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974833163"/>
                  </a:ext>
                </a:extLst>
              </a:tr>
              <a:tr h="445677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XTR-COIL-SCREWKIT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Screwing Kit for XTR Coil</a:t>
                      </a:r>
                      <a:endParaRPr lang="fr-F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161768126"/>
                  </a:ext>
                </a:extLst>
              </a:tr>
              <a:tr h="445677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XTR-STEM-SCREWKIT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Screwing Kit for XTR Stem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2787528060"/>
                  </a:ext>
                </a:extLst>
              </a:tr>
              <a:tr h="445677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XTR-STEM-STRAP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 Stem Strap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2557747133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2000" dirty="0">
                          <a:effectLst/>
                        </a:rPr>
                        <a:t>  XTR-</a:t>
                      </a:r>
                      <a:r>
                        <a:rPr lang="fr-FR" sz="2000" dirty="0">
                          <a:solidFill>
                            <a:srgbClr val="FF0000"/>
                          </a:solidFill>
                          <a:effectLst/>
                        </a:rPr>
                        <a:t>CASE115</a:t>
                      </a:r>
                      <a:endParaRPr lang="fr-FR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XP Case for XTREM HUNTER XTR-115</a:t>
                      </a:r>
                      <a:endParaRPr lang="fr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1890522194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CUSB-C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USB / USB-C Charge cable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1986952245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XTR115-MANUAL-FR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XTR-115User Manual - French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3250005637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XTR115-MANUAL-UK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XTR-115User Manual - English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3611717860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XTR115-MANUAL-GE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XTR-115User Manual - German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1150525767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XTR115-MANUAL-SP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XTR-115User Manual - Spanish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3140750178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XTR115-MANUAL-RU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XTR-115User Manual - Russian</a:t>
                      </a:r>
                      <a:endParaRPr lang="fr-FR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/>
                </a:tc>
                <a:extLst>
                  <a:ext uri="{0D108BD9-81ED-4DB2-BD59-A6C34878D82A}">
                    <a16:rowId xmlns:a16="http://schemas.microsoft.com/office/drawing/2014/main" val="188832588"/>
                  </a:ext>
                </a:extLst>
              </a:tr>
              <a:tr h="363350">
                <a:tc>
                  <a:txBody>
                    <a:bodyPr/>
                    <a:lstStyle/>
                    <a:p>
                      <a:r>
                        <a:rPr lang="fr-FR" sz="1400" dirty="0">
                          <a:effectLst/>
                        </a:rPr>
                        <a:t>  XTR115-MANUAL-CN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XTR-115User Manual - </a:t>
                      </a:r>
                      <a:r>
                        <a:rPr lang="fr-FR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Chinese</a:t>
                      </a:r>
                      <a:endParaRPr lang="fr-F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165" marR="38165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889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570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AE44DA-CEF1-FE2F-CBE8-CAA842C28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53" t="11940" r="18669"/>
          <a:stretch/>
        </p:blipFill>
        <p:spPr>
          <a:xfrm>
            <a:off x="2031607" y="287014"/>
            <a:ext cx="8128785" cy="62839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08ED30-B104-11CA-B591-B4D1CCB5FEBC}"/>
              </a:ext>
            </a:extLst>
          </p:cNvPr>
          <p:cNvSpPr txBox="1">
            <a:spLocks/>
          </p:cNvSpPr>
          <p:nvPr/>
        </p:nvSpPr>
        <p:spPr>
          <a:xfrm>
            <a:off x="1086606" y="2440455"/>
            <a:ext cx="9450360" cy="17229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/>
            <a:r>
              <a:rPr lang="en-US" sz="10000" dirty="0">
                <a:solidFill>
                  <a:schemeClr val="bg1"/>
                </a:solidFill>
                <a:latin typeface="Sui Generis Rg" panose="020B0605020204020004" pitchFamily="34" charset="0"/>
              </a:rPr>
              <a:t>Q</a:t>
            </a:r>
            <a:r>
              <a:rPr lang="en-US" sz="10000" dirty="0">
                <a:solidFill>
                  <a:srgbClr val="FF0000"/>
                </a:solidFill>
                <a:latin typeface="Sui Generis Rg" panose="020B0605020204020004" pitchFamily="34" charset="0"/>
              </a:rPr>
              <a:t>&amp;</a:t>
            </a:r>
            <a:r>
              <a:rPr lang="en-US" sz="10000" dirty="0">
                <a:solidFill>
                  <a:schemeClr val="bg1"/>
                </a:solidFill>
                <a:latin typeface="Sui Generis Rg" panose="020B0605020204020004" pitchFamily="34" charset="0"/>
              </a:rPr>
              <a:t>A</a:t>
            </a:r>
            <a:endParaRPr lang="en-US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46F052-7175-A35E-7624-6CDB6949A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49" t="29562" r="3615" b="33400"/>
          <a:stretch/>
        </p:blipFill>
        <p:spPr>
          <a:xfrm>
            <a:off x="404405" y="736579"/>
            <a:ext cx="4980727" cy="10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9BD6A59-DC43-42E1-9B67-4065DD43A415}"/>
              </a:ext>
            </a:extLst>
          </p:cNvPr>
          <p:cNvSpPr txBox="1"/>
          <p:nvPr/>
        </p:nvSpPr>
        <p:spPr>
          <a:xfrm>
            <a:off x="0" y="596373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2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F426E3-1077-4716-A70B-0F6832B4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95" y="5099670"/>
            <a:ext cx="3322809" cy="637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B541A-F1D7-6E73-60D9-6C2433C4A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097"/>
            <a:ext cx="12192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9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E590AE-6AD2-48EF-A35B-19E6501AA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204767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21220D-B7CD-4801-ADB3-688AC01AE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562C46-2675-435A-8DB5-548F78371873}"/>
              </a:ext>
            </a:extLst>
          </p:cNvPr>
          <p:cNvSpPr txBox="1"/>
          <p:nvPr/>
        </p:nvSpPr>
        <p:spPr>
          <a:xfrm>
            <a:off x="596901" y="774852"/>
            <a:ext cx="10964334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0E697D-A867-49E1-62BA-15FF7D471916}"/>
              </a:ext>
            </a:extLst>
          </p:cNvPr>
          <p:cNvSpPr txBox="1">
            <a:spLocks/>
          </p:cNvSpPr>
          <p:nvPr/>
        </p:nvSpPr>
        <p:spPr>
          <a:xfrm>
            <a:off x="1151469" y="1021080"/>
            <a:ext cx="9729892" cy="5171440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cap="none" dirty="0">
                <a:latin typeface="Sui Generis Rg" panose="020B0605020204020004" pitchFamily="34" charset="0"/>
              </a:rPr>
              <a:t>XP Team</a:t>
            </a:r>
          </a:p>
          <a:p>
            <a:pPr algn="ctr"/>
            <a:endParaRPr lang="fr-FR" cap="none" dirty="0">
              <a:latin typeface="Sui Generis Rg" panose="020B0605020204020004" pitchFamily="34" charset="0"/>
            </a:endParaRPr>
          </a:p>
          <a:p>
            <a:pPr algn="ctr"/>
            <a:endParaRPr lang="fr-FR" cap="none" dirty="0">
              <a:latin typeface="Sui Generis Rg" panose="020B0605020204020004" pitchFamily="34" charset="0"/>
            </a:endParaRPr>
          </a:p>
          <a:p>
            <a:r>
              <a:rPr lang="fr-FR" sz="2000" dirty="0">
                <a:latin typeface="Sui Generis Rg" panose="020B0605020204020004" pitchFamily="34" charset="0"/>
              </a:rPr>
              <a:t> For </a:t>
            </a:r>
            <a:r>
              <a:rPr lang="fr-FR" sz="20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Order</a:t>
            </a:r>
            <a:r>
              <a:rPr lang="fr-FR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/</a:t>
            </a:r>
            <a:r>
              <a:rPr lang="fr-FR" sz="20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shipment</a:t>
            </a:r>
            <a:r>
              <a:rPr lang="fr-FR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/</a:t>
            </a:r>
            <a:r>
              <a:rPr lang="fr-FR" sz="20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customS</a:t>
            </a:r>
            <a:r>
              <a:rPr lang="fr-FR" sz="2000" dirty="0">
                <a:latin typeface="Sui Generis Rg" panose="020B0605020204020004" pitchFamily="34" charset="0"/>
              </a:rPr>
              <a:t> TOPIC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ui Generis Rg" panose="020B0605020204020004" pitchFamily="34" charset="0"/>
              </a:rPr>
              <a:t>Svetlana PLIUSNINA: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s.pliusnina@xpmetaldetectors.com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ui Generis Rg" panose="020B0605020204020004" pitchFamily="34" charset="0"/>
              </a:rPr>
              <a:t>Kamal LOUALI: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k.louali@xpmetaldetectors.com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sz="2000" dirty="0">
              <a:latin typeface="Sui Generis Rg" panose="020B0605020204020004" pitchFamily="34" charset="0"/>
            </a:endParaRPr>
          </a:p>
          <a:p>
            <a:r>
              <a:rPr lang="fr-FR" sz="2000" dirty="0">
                <a:latin typeface="Sui Generis Rg" panose="020B0605020204020004" pitchFamily="34" charset="0"/>
              </a:rPr>
              <a:t> For </a:t>
            </a:r>
            <a:r>
              <a:rPr lang="fr-FR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BUSINESS</a:t>
            </a:r>
            <a:r>
              <a:rPr lang="fr-FR" sz="2000" dirty="0">
                <a:latin typeface="Sui Generis Rg" panose="020B0605020204020004" pitchFamily="34" charset="0"/>
              </a:rPr>
              <a:t> topic: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ui Generis Rg" panose="020B0605020204020004" pitchFamily="34" charset="0"/>
              </a:rPr>
              <a:t>Elise ALBA: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e.alba@xpmetaldetectors.com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ui Generis Rg" panose="020B0605020204020004" pitchFamily="34" charset="0"/>
              </a:rPr>
              <a:t>Philippe COLIN: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p.colin@xpmetaldetectors.com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sz="2000" dirty="0">
              <a:latin typeface="Sui Generis Rg" panose="020B0605020204020004" pitchFamily="34" charset="0"/>
            </a:endParaRPr>
          </a:p>
          <a:p>
            <a:r>
              <a:rPr lang="fr-FR" sz="2000" dirty="0">
                <a:latin typeface="Sui Generis Rg" panose="020B0605020204020004" pitchFamily="34" charset="0"/>
              </a:rPr>
              <a:t> For </a:t>
            </a:r>
            <a:r>
              <a:rPr lang="fr-FR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Marketing</a:t>
            </a:r>
            <a:r>
              <a:rPr lang="fr-FR" sz="2000" dirty="0">
                <a:latin typeface="Sui Generis Rg" panose="020B0605020204020004" pitchFamily="34" charset="0"/>
              </a:rPr>
              <a:t> topic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ui Generis Rg" panose="020B0605020204020004" pitchFamily="34" charset="0"/>
              </a:rPr>
              <a:t>Lucille LASSINAT: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l.lassinat@phxsupport.fr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ui Generis Rg" panose="020B0605020204020004" pitchFamily="34" charset="0"/>
              </a:rPr>
              <a:t>Benjamin CINQUIN: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b.cinquin@phxsupport.fr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r>
              <a:rPr lang="fr-FR" sz="2000" cap="none" dirty="0">
                <a:latin typeface="Sui Generis Rg" panose="020B0605020204020004" pitchFamily="34" charset="0"/>
              </a:rPr>
              <a:t>FOR </a:t>
            </a:r>
            <a:r>
              <a:rPr lang="fr-FR" sz="2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REPAIR</a:t>
            </a:r>
            <a:r>
              <a:rPr lang="fr-FR" sz="2000" cap="none" dirty="0">
                <a:latin typeface="Sui Generis Rg" panose="020B0605020204020004" pitchFamily="34" charset="0"/>
              </a:rPr>
              <a:t> TOPIC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cap="none" dirty="0">
                <a:latin typeface="Sui Generis Rg" panose="020B0605020204020004" pitchFamily="34" charset="0"/>
              </a:rPr>
              <a:t>CLAIRE &amp; JEAN : </a:t>
            </a:r>
            <a:r>
              <a:rPr lang="fr-FR" sz="20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sav2@xpmetaldetectors.com</a:t>
            </a:r>
            <a:endParaRPr lang="fr-FR" sz="20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sz="2000" dirty="0">
              <a:solidFill>
                <a:srgbClr val="00B0F0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5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9E7167-76A1-FB4B-BFC8-6F88BCDB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409"/>
            <a:ext cx="12192000" cy="448627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1797369" y="4482076"/>
            <a:ext cx="10207984" cy="21922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000" cap="none" dirty="0">
                <a:latin typeface="Sui Generis Rg" panose="020B0605020204020004" pitchFamily="34" charset="0"/>
              </a:rPr>
              <a:t>The </a:t>
            </a:r>
            <a:r>
              <a:rPr lang="fr-FR" sz="3000" cap="none" dirty="0" err="1">
                <a:latin typeface="Sui Generis Rg" panose="020B0605020204020004" pitchFamily="34" charset="0"/>
              </a:rPr>
              <a:t>most</a:t>
            </a:r>
            <a:r>
              <a:rPr lang="fr-FR" sz="3000" cap="none" dirty="0">
                <a:latin typeface="Sui Generis Rg" panose="020B0605020204020004" pitchFamily="34" charset="0"/>
              </a:rPr>
              <a:t> </a:t>
            </a:r>
            <a:r>
              <a:rPr lang="fr-FR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VERSATILE</a:t>
            </a:r>
            <a:r>
              <a:rPr lang="fr-FR" sz="3000" cap="none" dirty="0">
                <a:latin typeface="Sui Generis Rg" panose="020B0605020204020004" pitchFamily="34" charset="0"/>
              </a:rPr>
              <a:t> </a:t>
            </a:r>
            <a:r>
              <a:rPr lang="fr-FR" sz="3000" cap="none" dirty="0" err="1">
                <a:latin typeface="Sui Generis Rg" panose="020B0605020204020004" pitchFamily="34" charset="0"/>
              </a:rPr>
              <a:t>metal</a:t>
            </a:r>
            <a:r>
              <a:rPr lang="fr-FR" sz="3000" cap="none" dirty="0">
                <a:latin typeface="Sui Generis Rg" panose="020B0605020204020004" pitchFamily="34" charset="0"/>
              </a:rPr>
              <a:t>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One of the best on 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One of the best on the </a:t>
            </a:r>
            <a:r>
              <a:rPr lang="fr-FR" sz="2400" cap="none" dirty="0" err="1">
                <a:latin typeface="Sui Generis Rg" panose="020B0605020204020004" pitchFamily="34" charset="0"/>
              </a:rPr>
              <a:t>beach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Detect up to 20m(66ft) </a:t>
            </a:r>
            <a:r>
              <a:rPr lang="fr-FR" sz="2400" cap="none" dirty="0" err="1">
                <a:latin typeface="Sui Generis Rg" panose="020B0605020204020004" pitchFamily="34" charset="0"/>
              </a:rPr>
              <a:t>underwater</a:t>
            </a:r>
            <a:r>
              <a:rPr lang="fr-FR" sz="2400" cap="none" dirty="0">
                <a:latin typeface="Sui Generis Rg" panose="020B0605020204020004" pitchFamily="34" charset="0"/>
              </a:rPr>
              <a:t> … 3 machines in 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DDA612-B909-4A77-AB78-BCB31A12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697" y="3845572"/>
            <a:ext cx="3795640" cy="7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EC5BD9-24F4-3663-AC2C-9CE7795EE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58"/>
          <a:stretch/>
        </p:blipFill>
        <p:spPr>
          <a:xfrm>
            <a:off x="-134618" y="671561"/>
            <a:ext cx="6142627" cy="618643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E5D626C-11DA-8E7B-48AF-75CAA98D1022}"/>
              </a:ext>
            </a:extLst>
          </p:cNvPr>
          <p:cNvSpPr txBox="1">
            <a:spLocks/>
          </p:cNvSpPr>
          <p:nvPr/>
        </p:nvSpPr>
        <p:spPr>
          <a:xfrm>
            <a:off x="4568778" y="4298144"/>
            <a:ext cx="7627619" cy="22263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cap="none" dirty="0">
                <a:latin typeface="Sui Generis Rg" panose="020B0605020204020004" pitchFamily="34" charset="0"/>
              </a:rPr>
              <a:t>EVOLUTION from 2022 to 2023</a:t>
            </a:r>
          </a:p>
          <a:p>
            <a:pPr algn="ctr"/>
            <a:endParaRPr lang="en-US" sz="1500" cap="none" dirty="0">
              <a:latin typeface="Sui Generis Rg" panose="020B0605020204020004" pitchFamily="34" charset="0"/>
            </a:endParaRPr>
          </a:p>
          <a:p>
            <a:pPr algn="ctr"/>
            <a:r>
              <a:rPr lang="en-US" sz="3000" cap="none" dirty="0">
                <a:latin typeface="Sui Generis Rg" panose="020B0605020204020004" pitchFamily="34" charset="0"/>
              </a:rPr>
              <a:t>V0.3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</a:t>
            </a:r>
            <a:r>
              <a:rPr lang="en-US" sz="3000" cap="none" dirty="0">
                <a:latin typeface="Sui Generis Rg" panose="020B0605020204020004" pitchFamily="34" charset="0"/>
                <a:sym typeface="Wingdings" panose="05000000000000000000" pitchFamily="2" charset="2"/>
              </a:rPr>
              <a:t> V1.1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Full Tones improvements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Frequency MAX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Audio Filter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Hi-Square audio type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Faster </a:t>
            </a:r>
            <a:r>
              <a:rPr lang="en-US" sz="2400" cap="none" dirty="0" err="1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T.Id</a:t>
            </a:r>
            <a:endParaRPr lang="en-US" sz="2400" cap="none" dirty="0"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Fe </a:t>
            </a:r>
            <a:r>
              <a:rPr lang="en-US" sz="2400" cap="none" dirty="0" err="1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T.Id</a:t>
            </a: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 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Silencer</a:t>
            </a:r>
          </a:p>
          <a:p>
            <a:pPr algn="ctr"/>
            <a:endParaRPr lang="en-US" sz="1500" cap="none" dirty="0">
              <a:latin typeface="Sui Generis Rg" panose="020B0605020204020004" pitchFamily="34" charset="0"/>
            </a:endParaRPr>
          </a:p>
          <a:p>
            <a:pPr algn="ctr"/>
            <a:r>
              <a:rPr lang="en-US" sz="3000" cap="none" dirty="0">
                <a:latin typeface="Sui Generis Rg" panose="020B0605020204020004" pitchFamily="34" charset="0"/>
              </a:rPr>
              <a:t>Now  </a:t>
            </a:r>
            <a:r>
              <a:rPr lang="en-US" sz="4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V2.0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ABD05F-C031-E4C0-A89E-B028B7C6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651" y="671561"/>
            <a:ext cx="3795640" cy="7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F3CD67-6234-CB70-0740-FF69B420E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"/>
          <a:stretch/>
        </p:blipFill>
        <p:spPr>
          <a:xfrm>
            <a:off x="0" y="562458"/>
            <a:ext cx="7414954" cy="62772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E5D626C-11DA-8E7B-48AF-75CAA98D1022}"/>
              </a:ext>
            </a:extLst>
          </p:cNvPr>
          <p:cNvSpPr txBox="1">
            <a:spLocks/>
          </p:cNvSpPr>
          <p:nvPr/>
        </p:nvSpPr>
        <p:spPr>
          <a:xfrm>
            <a:off x="5328126" y="2298469"/>
            <a:ext cx="6134375" cy="64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600" cap="none" dirty="0">
                <a:latin typeface="Sui Generis Rg" panose="020B0605020204020004" pitchFamily="34" charset="0"/>
              </a:rPr>
              <a:t>Update your equipment from this platform</a:t>
            </a:r>
            <a:endParaRPr lang="en-US" sz="4000" cap="none" dirty="0">
              <a:solidFill>
                <a:srgbClr val="FF0000"/>
              </a:solidFill>
              <a:latin typeface="Sui Generis Rg" panose="020B06050202040200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2F606C6-7206-3A32-470F-80BCD646537C}"/>
              </a:ext>
            </a:extLst>
          </p:cNvPr>
          <p:cNvSpPr txBox="1">
            <a:spLocks/>
          </p:cNvSpPr>
          <p:nvPr/>
        </p:nvSpPr>
        <p:spPr>
          <a:xfrm>
            <a:off x="5419898" y="4804757"/>
            <a:ext cx="6462396" cy="793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cap="none" dirty="0">
                <a:latin typeface="Sui Generis Rg" panose="020B0605020204020004" pitchFamily="34" charset="0"/>
              </a:rPr>
              <a:t>Get all information about our updates in our blog </a:t>
            </a:r>
            <a:r>
              <a:rPr lang="en-US" sz="1500" cap="none" dirty="0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https://www.xpmetaldetectors.com/en/bt/the-blog/updates.php</a:t>
            </a:r>
            <a:endParaRPr lang="en-US" sz="1500" cap="none" dirty="0">
              <a:solidFill>
                <a:srgbClr val="00B0F0"/>
              </a:solidFill>
              <a:latin typeface="Sui Generis Rg" panose="020B06050202040200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73AD8D5-D9EF-5648-B90A-BF214BB7CB1F}"/>
              </a:ext>
            </a:extLst>
          </p:cNvPr>
          <p:cNvSpPr txBox="1">
            <a:spLocks/>
          </p:cNvSpPr>
          <p:nvPr/>
        </p:nvSpPr>
        <p:spPr>
          <a:xfrm>
            <a:off x="1222601" y="52807"/>
            <a:ext cx="9746797" cy="577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cap="none" dirty="0">
                <a:latin typeface="Sui Generis Rg" panose="020B0605020204020004" pitchFamily="34" charset="0"/>
              </a:rPr>
              <a:t>My account on www.xpmetaldetectors.com</a:t>
            </a:r>
            <a:endParaRPr lang="en-US" sz="4000" cap="none" dirty="0">
              <a:solidFill>
                <a:srgbClr val="FF0000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8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1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1770"/>
            <a:ext cx="12192000" cy="2877354"/>
          </a:xfrm>
        </p:spPr>
        <p:txBody>
          <a:bodyPr rtlCol="0">
            <a:noAutofit/>
          </a:bodyPr>
          <a:lstStyle/>
          <a:p>
            <a:pPr algn="ctr"/>
            <a: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  <a:t>You </a:t>
            </a:r>
            <a:r>
              <a:rPr lang="fr-FR" sz="4000" cap="none" dirty="0" err="1">
                <a:solidFill>
                  <a:srgbClr val="FFFEFF"/>
                </a:solidFill>
                <a:latin typeface="Sui Generis Rg" panose="020B0605020204020004" pitchFamily="34" charset="0"/>
              </a:rPr>
              <a:t>already</a:t>
            </a:r>
            <a: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  <a:t> </a:t>
            </a:r>
            <a:r>
              <a:rPr lang="fr-FR" sz="4000" cap="none" dirty="0" err="1">
                <a:solidFill>
                  <a:srgbClr val="FFFEFF"/>
                </a:solidFill>
                <a:latin typeface="Sui Generis Rg" panose="020B0605020204020004" pitchFamily="34" charset="0"/>
              </a:rPr>
              <a:t>discovered</a:t>
            </a:r>
            <a: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  <a:t> the </a:t>
            </a:r>
            <a:b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</a:br>
            <a:r>
              <a:rPr lang="fr-FR" sz="6000" cap="none" dirty="0">
                <a:latin typeface="Sui Generis Rg" panose="020B0605020204020004" pitchFamily="34" charset="0"/>
              </a:rPr>
              <a:t>XTREM HUNTER</a:t>
            </a:r>
            <a:br>
              <a:rPr lang="fr-FR" sz="6000" cap="none" dirty="0">
                <a:latin typeface="Sui Generis Rg" panose="020B0605020204020004" pitchFamily="34" charset="0"/>
              </a:rPr>
            </a:br>
            <a: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  <a:t>on </a:t>
            </a:r>
            <a:r>
              <a:rPr lang="fr-FR" sz="4000" cap="none" dirty="0" err="1">
                <a:solidFill>
                  <a:srgbClr val="FFFEFF"/>
                </a:solidFill>
                <a:latin typeface="Sui Generis Rg" panose="020B0605020204020004" pitchFamily="34" charset="0"/>
              </a:rPr>
              <a:t>our</a:t>
            </a:r>
            <a: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  <a:t> Youtube </a:t>
            </a:r>
            <a:r>
              <a:rPr lang="fr-FR" sz="4000" cap="none" dirty="0" err="1">
                <a:solidFill>
                  <a:srgbClr val="FFFEFF"/>
                </a:solidFill>
                <a:latin typeface="Sui Generis Rg" panose="020B0605020204020004" pitchFamily="34" charset="0"/>
              </a:rPr>
              <a:t>channel</a:t>
            </a:r>
            <a:br>
              <a:rPr lang="fr-FR" sz="4000" cap="none" dirty="0">
                <a:solidFill>
                  <a:srgbClr val="FFFEFF"/>
                </a:solidFill>
                <a:latin typeface="Sui Generis Rg" panose="020B0605020204020004" pitchFamily="34" charset="0"/>
              </a:rPr>
            </a:br>
            <a:endParaRPr lang="fr-FR" sz="4000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57A024F2-92B1-7125-1078-A68298107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64" y="2904858"/>
            <a:ext cx="6746261" cy="38120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EFB7DF-79CF-6DB6-6ACB-491BC86F6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501" y="4034449"/>
            <a:ext cx="3378374" cy="24639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361EFC-AC2E-6FC9-CB02-9A69F1AAC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274" y="3045235"/>
            <a:ext cx="3283119" cy="26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4380B-3BC2-DBD3-04C0-84545438B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53" t="11940" r="18669"/>
          <a:stretch/>
        </p:blipFill>
        <p:spPr>
          <a:xfrm>
            <a:off x="2148187" y="293753"/>
            <a:ext cx="7812070" cy="60391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538EB95-C4A3-4F03-9401-4324C1EE521F}"/>
              </a:ext>
            </a:extLst>
          </p:cNvPr>
          <p:cNvSpPr txBox="1"/>
          <p:nvPr/>
        </p:nvSpPr>
        <p:spPr>
          <a:xfrm>
            <a:off x="407829" y="5961846"/>
            <a:ext cx="55560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0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endParaRPr lang="fr-FR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DB68BF-EFB8-0EFD-86A5-66EBCC114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710" y="1401838"/>
            <a:ext cx="2488886" cy="82725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1D90EBE-5B46-2D6F-201B-FFCA940FAFDC}"/>
              </a:ext>
            </a:extLst>
          </p:cNvPr>
          <p:cNvGrpSpPr/>
          <p:nvPr/>
        </p:nvGrpSpPr>
        <p:grpSpPr>
          <a:xfrm>
            <a:off x="0" y="-546765"/>
            <a:ext cx="12192000" cy="5995354"/>
            <a:chOff x="0" y="-546765"/>
            <a:chExt cx="12192000" cy="59953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559F5BA-39FB-E0B6-DEF0-C982D7DD0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414054"/>
              <a:ext cx="12192000" cy="586264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763E623-C604-BB39-71DD-829AA27E9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1191" y="-546765"/>
              <a:ext cx="9154544" cy="4427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4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4380B-3BC2-DBD3-04C0-84545438B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53" t="11940" r="18669"/>
          <a:stretch/>
        </p:blipFill>
        <p:spPr>
          <a:xfrm>
            <a:off x="2148231" y="290819"/>
            <a:ext cx="7812070" cy="60391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538EB95-C4A3-4F03-9401-4324C1EE521F}"/>
              </a:ext>
            </a:extLst>
          </p:cNvPr>
          <p:cNvSpPr txBox="1"/>
          <p:nvPr/>
        </p:nvSpPr>
        <p:spPr>
          <a:xfrm>
            <a:off x="407829" y="5961846"/>
            <a:ext cx="55560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0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endParaRPr lang="fr-FR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B87995-3017-162E-4EC9-536958F83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911"/>
          <a:stretch/>
        </p:blipFill>
        <p:spPr>
          <a:xfrm>
            <a:off x="3587760" y="-777400"/>
            <a:ext cx="8023048" cy="276399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81F445B-ABBA-FF1F-2619-D8718563C3D0}"/>
              </a:ext>
            </a:extLst>
          </p:cNvPr>
          <p:cNvSpPr txBox="1">
            <a:spLocks/>
          </p:cNvSpPr>
          <p:nvPr/>
        </p:nvSpPr>
        <p:spPr>
          <a:xfrm>
            <a:off x="1749899" y="3362190"/>
            <a:ext cx="10442101" cy="2825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400" cap="none" dirty="0" err="1">
                <a:latin typeface="Sui Generis Rg" panose="020B0605020204020004" pitchFamily="34" charset="0"/>
              </a:rPr>
              <a:t>When</a:t>
            </a:r>
            <a:r>
              <a:rPr lang="fr-FR" sz="2400" cap="none" dirty="0">
                <a:latin typeface="Sui Generis Rg" panose="020B0605020204020004" pitchFamily="34" charset="0"/>
              </a:rPr>
              <a:t> DEUS </a:t>
            </a:r>
            <a:r>
              <a:rPr lang="fr-FR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becomes</a:t>
            </a:r>
            <a:r>
              <a:rPr lang="fr-FR" sz="2400" cap="none" dirty="0">
                <a:latin typeface="Sui Generis Rg" panose="020B0605020204020004" pitchFamily="34" charset="0"/>
              </a:rPr>
              <a:t> an XTREM HUNTER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Extremely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deep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seeking</a:t>
            </a:r>
            <a:r>
              <a:rPr lang="fr-FR" sz="2400" cap="none" dirty="0">
                <a:latin typeface="Sui Generis Rg" panose="020B0605020204020004" pitchFamily="34" charset="0"/>
              </a:rPr>
              <a:t> detector for large </a:t>
            </a:r>
            <a:r>
              <a:rPr lang="fr-FR" sz="2400" cap="none" dirty="0" err="1">
                <a:latin typeface="Sui Generis Rg" panose="020B0605020204020004" pitchFamily="34" charset="0"/>
              </a:rPr>
              <a:t>targets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ideal</a:t>
            </a:r>
            <a:r>
              <a:rPr lang="fr-FR" sz="2400" cap="none" dirty="0">
                <a:latin typeface="Sui Generis Rg" panose="020B0605020204020004" pitchFamily="34" charset="0"/>
              </a:rPr>
              <a:t> for </a:t>
            </a:r>
            <a:r>
              <a:rPr lang="fr-FR" sz="2400" cap="none" dirty="0" err="1">
                <a:latin typeface="Sui Generis Rg" panose="020B0605020204020004" pitchFamily="34" charset="0"/>
              </a:rPr>
              <a:t>archeologists</a:t>
            </a:r>
            <a:r>
              <a:rPr lang="fr-FR" sz="2400" cap="none" dirty="0">
                <a:latin typeface="Sui Generis Rg" panose="020B0605020204020004" pitchFamily="34" charset="0"/>
              </a:rPr>
              <a:t> (large </a:t>
            </a:r>
            <a:r>
              <a:rPr lang="fr-FR" sz="2400" cap="none" dirty="0" err="1">
                <a:latin typeface="Sui Generis Rg" panose="020B0605020204020004" pitchFamily="34" charset="0"/>
              </a:rPr>
              <a:t>relics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recovering</a:t>
            </a:r>
            <a:r>
              <a:rPr lang="fr-FR" sz="2400" cap="none" dirty="0">
                <a:latin typeface="Sui Generis Rg" panose="020B06050202040200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ideal</a:t>
            </a:r>
            <a:r>
              <a:rPr lang="fr-FR" sz="2400" cap="none" dirty="0">
                <a:latin typeface="Sui Generis Rg" panose="020B0605020204020004" pitchFamily="34" charset="0"/>
              </a:rPr>
              <a:t> for </a:t>
            </a:r>
            <a:r>
              <a:rPr lang="fr-FR" sz="2400" cap="none" dirty="0" err="1">
                <a:latin typeface="Sui Generis Rg" panose="020B0605020204020004" pitchFamily="34" charset="0"/>
              </a:rPr>
              <a:t>industrial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workers</a:t>
            </a:r>
            <a:r>
              <a:rPr lang="fr-FR" sz="2400" cap="none" dirty="0">
                <a:latin typeface="Sui Generis Rg" panose="020B0605020204020004" pitchFamily="34" charset="0"/>
              </a:rPr>
              <a:t> (tanks and large pipes loc.)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cap="none" dirty="0">
                <a:solidFill>
                  <a:srgbClr val="00B050"/>
                </a:solidFill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ideal</a:t>
            </a:r>
            <a:r>
              <a:rPr lang="fr-FR" sz="2400" cap="none" dirty="0">
                <a:latin typeface="Sui Generis Rg" panose="020B0605020204020004" pitchFamily="34" charset="0"/>
              </a:rPr>
              <a:t> for </a:t>
            </a:r>
            <a:r>
              <a:rPr lang="fr-FR" sz="2400" cap="none" dirty="0" err="1">
                <a:latin typeface="Sui Generis Rg" panose="020B0605020204020004" pitchFamily="34" charset="0"/>
              </a:rPr>
              <a:t>passionate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detectorists</a:t>
            </a:r>
            <a:r>
              <a:rPr lang="fr-FR" sz="2400" cap="none" dirty="0">
                <a:latin typeface="Sui Generis Rg" panose="020B0605020204020004" pitchFamily="34" charset="0"/>
              </a:rPr>
              <a:t> (</a:t>
            </a:r>
            <a:r>
              <a:rPr lang="fr-FR" sz="2400" cap="none" dirty="0" err="1">
                <a:latin typeface="Sui Generis Rg" panose="020B0605020204020004" pitchFamily="34" charset="0"/>
              </a:rPr>
              <a:t>deep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hoard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recovering</a:t>
            </a:r>
            <a:r>
              <a:rPr lang="fr-FR" sz="2400" cap="none" dirty="0">
                <a:latin typeface="Sui Generis Rg" panose="020B06050202040200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D1B98E-137D-237B-4768-40B55E8E6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24" y="3144632"/>
            <a:ext cx="1089449" cy="9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32031 -0.25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-128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BC12AA-1C15-4500-BC9C-8EE83A441DE9}">
  <ds:schemaRefs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Technologies - Conception Dividende</Template>
  <TotalTime>6675</TotalTime>
  <Words>1457</Words>
  <Application>Microsoft Office PowerPoint</Application>
  <PresentationFormat>Grand écran</PresentationFormat>
  <Paragraphs>288</Paragraphs>
  <Slides>25</Slides>
  <Notes>25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Calibri</vt:lpstr>
      <vt:lpstr>Gill Sans MT</vt:lpstr>
      <vt:lpstr>Sui Generis Rg</vt:lpstr>
      <vt:lpstr>Symbol</vt:lpstr>
      <vt:lpstr>Times New Roman</vt:lpstr>
      <vt:lpstr>Wingdings</vt:lpstr>
      <vt:lpstr>Wingdings 2</vt:lpstr>
      <vt:lpstr>Dividende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You already discovered the  XTREM HUNTER on our Youtube channel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XP METAL DETECTOR</dc:title>
  <dc:creator>Phlippe COLIN</dc:creator>
  <cp:lastModifiedBy>Phlippe COLIN</cp:lastModifiedBy>
  <cp:revision>300</cp:revision>
  <cp:lastPrinted>2023-07-11T12:42:56Z</cp:lastPrinted>
  <dcterms:created xsi:type="dcterms:W3CDTF">2021-03-31T08:59:24Z</dcterms:created>
  <dcterms:modified xsi:type="dcterms:W3CDTF">2023-09-28T12:31:20Z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